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Noto Sans Symbols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Vvt8/aTq1qc9A9lejMbCdxJZC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otoSansSymbol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NotoSansSymbol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3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3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2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2"/>
          <p:cNvSpPr txBox="1"/>
          <p:nvPr>
            <p:ph type="title"/>
          </p:nvPr>
        </p:nvSpPr>
        <p:spPr>
          <a:xfrm>
            <a:off x="2611808" y="808056"/>
            <a:ext cx="795409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 rot="5400000">
            <a:off x="4672955" y="152760"/>
            <a:ext cx="3997828" cy="779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3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 rot="5400000">
            <a:off x="7280577" y="2764621"/>
            <a:ext cx="5244126" cy="132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3302436" y="276725"/>
            <a:ext cx="5079534" cy="6466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4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" name="Google Shape;36;p14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5"/>
          <p:cNvSpPr txBox="1"/>
          <p:nvPr>
            <p:ph type="title"/>
          </p:nvPr>
        </p:nvSpPr>
        <p:spPr>
          <a:xfrm>
            <a:off x="2609873" y="805817"/>
            <a:ext cx="7950984" cy="108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2605374" y="2052116"/>
            <a:ext cx="389196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6666636" y="2052114"/>
            <a:ext cx="3894222" cy="399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6" name="Google Shape;46;p15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6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6"/>
          <p:cNvSpPr txBox="1"/>
          <p:nvPr>
            <p:ph type="title"/>
          </p:nvPr>
        </p:nvSpPr>
        <p:spPr>
          <a:xfrm>
            <a:off x="2609873" y="3147254"/>
            <a:ext cx="7956560" cy="14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2773968" y="2268786"/>
            <a:ext cx="7791931" cy="87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7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7"/>
          <p:cNvSpPr txBox="1"/>
          <p:nvPr>
            <p:ph type="title"/>
          </p:nvPr>
        </p:nvSpPr>
        <p:spPr>
          <a:xfrm>
            <a:off x="2609873" y="805818"/>
            <a:ext cx="7956560" cy="107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2609285" y="2052115"/>
            <a:ext cx="3896467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2609285" y="2851331"/>
            <a:ext cx="3893623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3" type="body"/>
          </p:nvPr>
        </p:nvSpPr>
        <p:spPr>
          <a:xfrm>
            <a:off x="6666634" y="2052115"/>
            <a:ext cx="3899798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4" name="Google Shape;64;p17"/>
          <p:cNvSpPr txBox="1"/>
          <p:nvPr>
            <p:ph idx="4" type="body"/>
          </p:nvPr>
        </p:nvSpPr>
        <p:spPr>
          <a:xfrm>
            <a:off x="6666635" y="2851331"/>
            <a:ext cx="3899798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8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 txBox="1"/>
          <p:nvPr>
            <p:ph type="title"/>
          </p:nvPr>
        </p:nvSpPr>
        <p:spPr>
          <a:xfrm>
            <a:off x="1970323" y="1282451"/>
            <a:ext cx="2664361" cy="1903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5120154" y="805818"/>
            <a:ext cx="5446278" cy="52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2" type="body"/>
          </p:nvPr>
        </p:nvSpPr>
        <p:spPr>
          <a:xfrm>
            <a:off x="1970322" y="3186154"/>
            <a:ext cx="2664361" cy="2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1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/>
          <p:nvPr>
            <p:ph idx="2" type="pic"/>
          </p:nvPr>
        </p:nvSpPr>
        <p:spPr>
          <a:xfrm>
            <a:off x="6747062" y="3229"/>
            <a:ext cx="4629734" cy="68580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</p:sp>
      <p:sp>
        <p:nvSpPr>
          <p:cNvPr id="96" name="Google Shape;96;p21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1971241" y="1282452"/>
            <a:ext cx="3970986" cy="1900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970322" y="3182928"/>
            <a:ext cx="3971874" cy="238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99" name="Google Shape;99;p2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3.jpg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2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2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" name="Google Shape;18;p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>
            <p:ph type="ctrTitle"/>
          </p:nvPr>
        </p:nvSpPr>
        <p:spPr>
          <a:xfrm>
            <a:off x="615223" y="511728"/>
            <a:ext cx="8738497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</a:pPr>
            <a:r>
              <a:rPr lang="pt-BR" sz="5200"/>
              <a:t>Ações de Sustentabilidade do IFSP Campus Caraguatatuba </a:t>
            </a:r>
            <a:endParaRPr sz="5200"/>
          </a:p>
        </p:txBody>
      </p:sp>
      <p:sp>
        <p:nvSpPr>
          <p:cNvPr id="126" name="Google Shape;126;p1"/>
          <p:cNvSpPr txBox="1"/>
          <p:nvPr>
            <p:ph idx="1" type="subTitle"/>
          </p:nvPr>
        </p:nvSpPr>
        <p:spPr>
          <a:xfrm>
            <a:off x="3545761" y="3548543"/>
            <a:ext cx="2709643" cy="7277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4000"/>
              <a:t>2024-2025</a:t>
            </a:r>
            <a:endParaRPr sz="4000"/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3942" y="0"/>
            <a:ext cx="2070956" cy="235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3942" y="2515580"/>
            <a:ext cx="3035411" cy="103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2436739" y="457530"/>
            <a:ext cx="77402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Ações realizadas antes da criação das Comissão de Sustentabilidade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548564" y="1675573"/>
            <a:ext cx="9516611" cy="1552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301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1396164" y="1744166"/>
            <a:ext cx="9516611" cy="117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Implementação do sistema fotovoltaico. O sistema tem 90 kWp de capacidade.</a:t>
            </a:r>
            <a:endParaRPr/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5678" y="3063773"/>
            <a:ext cx="5996400" cy="339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>
            <p:ph type="title"/>
          </p:nvPr>
        </p:nvSpPr>
        <p:spPr>
          <a:xfrm>
            <a:off x="2427214" y="543255"/>
            <a:ext cx="77402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Ações realizadas antes da criação da Comissão de Sustentabilidade</a:t>
            </a:r>
            <a:endParaRPr/>
          </a:p>
        </p:txBody>
      </p:sp>
      <p:sp>
        <p:nvSpPr>
          <p:cNvPr id="212" name="Google Shape;212;p11"/>
          <p:cNvSpPr txBox="1"/>
          <p:nvPr/>
        </p:nvSpPr>
        <p:spPr>
          <a:xfrm>
            <a:off x="1396165" y="1781175"/>
            <a:ext cx="9014660" cy="1106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Redução do uso de materiais descartáveis pela distribuição de canecas para alunos e servidores.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 b="0" l="0" r="606" t="0"/>
          <a:stretch/>
        </p:blipFill>
        <p:spPr>
          <a:xfrm>
            <a:off x="4609300" y="3843700"/>
            <a:ext cx="2588400" cy="2379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/>
          <p:nvPr>
            <p:ph type="title"/>
          </p:nvPr>
        </p:nvSpPr>
        <p:spPr>
          <a:xfrm>
            <a:off x="2122414" y="95580"/>
            <a:ext cx="77402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pt-BR"/>
              <a:t>Destinação dos resíduos das lixeiras para a Coleta Seletiva de Caraguatatuba</a:t>
            </a:r>
            <a:endParaRPr/>
          </a:p>
        </p:txBody>
      </p:sp>
      <p:sp>
        <p:nvSpPr>
          <p:cNvPr id="135" name="Google Shape;135;p2"/>
          <p:cNvSpPr txBox="1"/>
          <p:nvPr>
            <p:ph idx="1" type="body"/>
          </p:nvPr>
        </p:nvSpPr>
        <p:spPr>
          <a:xfrm>
            <a:off x="1367406" y="1809518"/>
            <a:ext cx="9516611" cy="648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pt-BR"/>
              <a:t>Classificação dos resíduos dos campus em:</a:t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1430323" y="2546058"/>
            <a:ext cx="1535186" cy="763398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1493240" y="2743091"/>
            <a:ext cx="14093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Recicláveis: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3028426" y="2690835"/>
            <a:ext cx="824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todos os materiais que sejam reutilizáveis como plásticos, </a:t>
            </a:r>
            <a:r>
              <a:rPr lang="pt-BR" sz="1800">
                <a:solidFill>
                  <a:schemeClr val="lt1"/>
                </a:solidFill>
              </a:rPr>
              <a:t>papéis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vidros e metais que não estejam impregnados com sujeira.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430323" y="3658126"/>
            <a:ext cx="1535186" cy="763398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493240" y="3716659"/>
            <a:ext cx="14093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Rejeitos ou Resíduos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1430323" y="4770194"/>
            <a:ext cx="1535186" cy="763398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1493232" y="4967227"/>
            <a:ext cx="140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Orgânicos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3028426" y="3807811"/>
            <a:ext cx="824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Materiais impregnados com sujeira ou que não são reciclados: isopor (poliestireno), guardanapos sujos e esponjas de cozinha (poliuretano).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3091343" y="4967227"/>
            <a:ext cx="8246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Materiais biodegradáveis como restos de alimentos.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type="title"/>
          </p:nvPr>
        </p:nvSpPr>
        <p:spPr>
          <a:xfrm>
            <a:off x="2122414" y="95580"/>
            <a:ext cx="77402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pt-BR"/>
              <a:t>Destinação dos resíduos das lixeiras para a Coleta Seletiva de Caraguatatuba</a:t>
            </a:r>
            <a:endParaRPr/>
          </a:p>
        </p:txBody>
      </p: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4306548" y="1281183"/>
            <a:ext cx="3615141" cy="648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pt-BR"/>
              <a:t>Identificação das lixeiras</a:t>
            </a:r>
            <a:endParaRPr/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1167" y="2028573"/>
            <a:ext cx="5689500" cy="428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>
            <p:ph type="title"/>
          </p:nvPr>
        </p:nvSpPr>
        <p:spPr>
          <a:xfrm>
            <a:off x="2122414" y="95580"/>
            <a:ext cx="77402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Campanhas de recolhimento de pilhas e materiais eletrônicos</a:t>
            </a:r>
            <a:endParaRPr/>
          </a:p>
        </p:txBody>
      </p:sp>
      <p:sp>
        <p:nvSpPr>
          <p:cNvPr id="158" name="Google Shape;158;p4"/>
          <p:cNvSpPr txBox="1"/>
          <p:nvPr>
            <p:ph idx="1" type="body"/>
          </p:nvPr>
        </p:nvSpPr>
        <p:spPr>
          <a:xfrm>
            <a:off x="1367405" y="1299914"/>
            <a:ext cx="9516611" cy="1552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pt-BR"/>
              <a:t>Os materiais recolhidos no campus são destinados para um Ecoponto ou para uma cooperativa de reciclagem para serem reaproveitados ou destinados de forma correta.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1367404" y="2504248"/>
            <a:ext cx="9516611" cy="1552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destinação de materiais de alto valor para as cooperativas como celulares, impressoras e computadores tem sido recorrente.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7310" y="2361260"/>
            <a:ext cx="3462600" cy="433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>
            <p:ph type="title"/>
          </p:nvPr>
        </p:nvSpPr>
        <p:spPr>
          <a:xfrm>
            <a:off x="2122414" y="95580"/>
            <a:ext cx="77402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Campanhas de recolhimento de pilhas e materiais eletrônicos</a:t>
            </a:r>
            <a:endParaRPr/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0986" y="2361260"/>
            <a:ext cx="3610200" cy="4335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2312914" y="219405"/>
            <a:ext cx="77402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Campanhas de recolhimento de bitucas de cigarro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1415215" y="2066098"/>
            <a:ext cx="4471236" cy="3839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bitucas foram levadas ao Ecoponto para em seguida serem destinadas a uma empresa que realiza a sua reciclagem em uma parceria com a Prefeitura de Caraguatatuba. </a:t>
            </a:r>
            <a:endParaRPr/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5881" y="2066104"/>
            <a:ext cx="2062500" cy="348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2312914" y="219405"/>
            <a:ext cx="7740262" cy="107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Outras Ações de Conscientização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424739" y="1075498"/>
            <a:ext cx="9516611" cy="1552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Exposição de materiais recicláveis recolhidos nas encostas do Litoral Norte de SP pelo trabalho do Guardião das Costeiras.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1424739" y="2385579"/>
            <a:ext cx="5269676" cy="3771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Guardião das Costeiras (Gilliard Ferreira) há anos </a:t>
            </a:r>
            <a:r>
              <a:rPr lang="pt-BR" sz="1800">
                <a:solidFill>
                  <a:schemeClr val="lt1"/>
                </a:solidFill>
              </a:rPr>
              <a:t>realiza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>
                <a:solidFill>
                  <a:schemeClr val="lt1"/>
                </a:solidFill>
              </a:rPr>
              <a:t>ações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coleta de lixo nas praias e encostas de Caraguatatuba. Um conjunto destes materiais foi exposto no Campus para a conscientização dos alunos e os resultados foram positivos. Nos dias seguintes à exposição, foi perceptível uma maior separação dos materiais recicláveis nas lixeiras.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249" y="2103162"/>
            <a:ext cx="3135900" cy="433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2312914" y="219405"/>
            <a:ext cx="7740262" cy="107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Outras Ações de Conscientização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4310553" y="925182"/>
            <a:ext cx="3340208" cy="128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60"/>
              <a:buFont typeface="Noto Sans Symbols"/>
              <a:buChar char="▪"/>
            </a:pPr>
            <a:r>
              <a:rPr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Mural da Comissão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1577140" y="1908093"/>
            <a:ext cx="5310221" cy="310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</a:pP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Fixado em frente ao Laboratório de Recursos Naturais, o mural da comissão </a:t>
            </a:r>
            <a:r>
              <a:rPr lang="pt-BR" sz="1800">
                <a:solidFill>
                  <a:schemeClr val="lt1"/>
                </a:solidFill>
              </a:rPr>
              <a:t>é</a:t>
            </a:r>
            <a:r>
              <a:rPr lang="pt-B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regularmente atualizado com cartazes de conscientização ambiental e com panfletos de divulgação de áreas de preservação no litoral norte e projetos de conservação.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850" y="2174250"/>
            <a:ext cx="4482000" cy="3494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2312914" y="219405"/>
            <a:ext cx="7740262" cy="107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/>
              <a:t>Outras Ações de Conscientização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1434264" y="1295400"/>
            <a:ext cx="5604711" cy="4572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Exibição de filmes do Circuito Tela Verde (CTV) no Campus Caraguatatuba, em parceria com a participante do projeto CTV, Litiane Guidoni. A exibição foi </a:t>
            </a:r>
            <a:r>
              <a:rPr lang="pt-BR" sz="2000">
                <a:solidFill>
                  <a:schemeClr val="lt1"/>
                </a:solidFill>
              </a:rPr>
              <a:t>aberta a toda comunidade do campus e n</a:t>
            </a:r>
            <a:r>
              <a:rPr lang="pt-B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 intervalos dos filmes ocorreram rodas de conversa, abordando temas sobre biodiversidade, mudança do clima, povos tradicionais e educação ambiental. </a:t>
            </a:r>
            <a:endParaRPr/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0024" y="1566864"/>
            <a:ext cx="3153300" cy="3966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2025-07-24T16:13:46Z</dcterms:created>
  <dc:creator>Jucelio Saturno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7.4067E7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