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57" r:id="rId3"/>
    <p:sldId id="259" r:id="rId4"/>
    <p:sldId id="265" r:id="rId5"/>
    <p:sldId id="260" r:id="rId6"/>
    <p:sldId id="262" r:id="rId7"/>
    <p:sldId id="267" r:id="rId8"/>
    <p:sldId id="269" r:id="rId9"/>
    <p:sldId id="271" r:id="rId10"/>
    <p:sldId id="268" r:id="rId11"/>
    <p:sldId id="263" r:id="rId12"/>
    <p:sldId id="261" r:id="rId13"/>
    <p:sldId id="270" r:id="rId14"/>
    <p:sldId id="25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64F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65" autoAdjust="0"/>
  </p:normalViewPr>
  <p:slideViewPr>
    <p:cSldViewPr>
      <p:cViewPr varScale="1">
        <p:scale>
          <a:sx n="85" d="100"/>
          <a:sy n="85" d="100"/>
        </p:scale>
        <p:origin x="137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F4CDC-B95E-42C8-8118-DF27FA99F329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34D5775-5C67-4CD1-9DB5-7FE9C8241E8C}">
      <dgm:prSet phldrT="[Texto]" custT="1"/>
      <dgm:spPr/>
      <dgm:t>
        <a:bodyPr/>
        <a:lstStyle/>
        <a:p>
          <a:r>
            <a:rPr lang="pt-BR" sz="1800" dirty="0" smtClean="0"/>
            <a:t>Coerção</a:t>
          </a:r>
          <a:endParaRPr lang="pt-BR" sz="1800" dirty="0"/>
        </a:p>
      </dgm:t>
    </dgm:pt>
    <dgm:pt modelId="{29BDE7AB-D0CC-4EBA-9250-DF6A5387D4EA}" type="parTrans" cxnId="{ED9BEC89-8738-4C35-AA54-9545EB1BEEA3}">
      <dgm:prSet/>
      <dgm:spPr/>
      <dgm:t>
        <a:bodyPr/>
        <a:lstStyle/>
        <a:p>
          <a:endParaRPr lang="pt-BR"/>
        </a:p>
      </dgm:t>
    </dgm:pt>
    <dgm:pt modelId="{88806B81-380D-4BF8-8286-8C0ADAB6A6A5}" type="sibTrans" cxnId="{ED9BEC89-8738-4C35-AA54-9545EB1BEEA3}">
      <dgm:prSet/>
      <dgm:spPr/>
      <dgm:t>
        <a:bodyPr/>
        <a:lstStyle/>
        <a:p>
          <a:endParaRPr lang="pt-BR"/>
        </a:p>
      </dgm:t>
    </dgm:pt>
    <dgm:pt modelId="{64074CD5-CF6D-45F3-8748-AF6929E2D97E}">
      <dgm:prSet phldrT="[Texto]"/>
      <dgm:spPr/>
      <dgm:t>
        <a:bodyPr/>
        <a:lstStyle/>
        <a:p>
          <a:r>
            <a:rPr lang="pt-BR" dirty="0" smtClean="0"/>
            <a:t>O poder de A sobre B se exerce contra a vontade deste, que obedece em virtude de um constrangimento por parte de A, sob a forma de coação ou ameaça de punição </a:t>
          </a:r>
          <a:endParaRPr lang="pt-BR" dirty="0"/>
        </a:p>
      </dgm:t>
    </dgm:pt>
    <dgm:pt modelId="{54F2E3DE-8F1A-4112-A007-5F9BE53380D2}" type="parTrans" cxnId="{43693062-9A9B-46E3-9111-E1B016BAEC65}">
      <dgm:prSet/>
      <dgm:spPr/>
      <dgm:t>
        <a:bodyPr/>
        <a:lstStyle/>
        <a:p>
          <a:endParaRPr lang="pt-BR"/>
        </a:p>
      </dgm:t>
    </dgm:pt>
    <dgm:pt modelId="{33369CE7-55D2-463E-911E-F5A91FBEF91D}" type="sibTrans" cxnId="{43693062-9A9B-46E3-9111-E1B016BAEC65}">
      <dgm:prSet/>
      <dgm:spPr/>
      <dgm:t>
        <a:bodyPr/>
        <a:lstStyle/>
        <a:p>
          <a:endParaRPr lang="pt-BR"/>
        </a:p>
      </dgm:t>
    </dgm:pt>
    <dgm:pt modelId="{0FEC9ED4-558E-4095-8EF6-BB4A41E8EE01}">
      <dgm:prSet phldrT="[Texto]" custT="1"/>
      <dgm:spPr/>
      <dgm:t>
        <a:bodyPr/>
        <a:lstStyle/>
        <a:p>
          <a:r>
            <a:rPr lang="pt-BR" sz="1800" dirty="0" smtClean="0"/>
            <a:t>Manipulação</a:t>
          </a:r>
          <a:endParaRPr lang="pt-BR" sz="1800" dirty="0"/>
        </a:p>
      </dgm:t>
    </dgm:pt>
    <dgm:pt modelId="{459E5371-5F8C-4575-AA33-279EE856D603}" type="parTrans" cxnId="{1781F988-00FC-4C29-976D-0B5BE8715B60}">
      <dgm:prSet/>
      <dgm:spPr/>
      <dgm:t>
        <a:bodyPr/>
        <a:lstStyle/>
        <a:p>
          <a:endParaRPr lang="pt-BR"/>
        </a:p>
      </dgm:t>
    </dgm:pt>
    <dgm:pt modelId="{C789E689-A4ED-44E9-A808-A889FF929DCF}" type="sibTrans" cxnId="{1781F988-00FC-4C29-976D-0B5BE8715B60}">
      <dgm:prSet/>
      <dgm:spPr/>
      <dgm:t>
        <a:bodyPr/>
        <a:lstStyle/>
        <a:p>
          <a:endParaRPr lang="pt-BR"/>
        </a:p>
      </dgm:t>
    </dgm:pt>
    <dgm:pt modelId="{49A36025-A8DD-47A3-B59C-11C7275C830A}">
      <dgm:prSet phldrT="[Texto]"/>
      <dgm:spPr/>
      <dgm:t>
        <a:bodyPr/>
        <a:lstStyle/>
        <a:p>
          <a:r>
            <a:rPr lang="pt-BR" dirty="0" smtClean="0"/>
            <a:t>A tem interesses conflitantes  com os de B, mas não os revela, utilizando de meios específicos para levar B a agir de acordo com sua vontade</a:t>
          </a:r>
          <a:endParaRPr lang="pt-BR" dirty="0"/>
        </a:p>
      </dgm:t>
    </dgm:pt>
    <dgm:pt modelId="{06CEC904-3CB2-4274-8ECA-B96CCDB75553}" type="parTrans" cxnId="{3EBAC69A-0E9A-4E9B-B37D-513AC4CF4A7A}">
      <dgm:prSet/>
      <dgm:spPr/>
      <dgm:t>
        <a:bodyPr/>
        <a:lstStyle/>
        <a:p>
          <a:endParaRPr lang="pt-BR"/>
        </a:p>
      </dgm:t>
    </dgm:pt>
    <dgm:pt modelId="{2E492F09-67DE-444F-937C-0474CAB7ADFA}" type="sibTrans" cxnId="{3EBAC69A-0E9A-4E9B-B37D-513AC4CF4A7A}">
      <dgm:prSet/>
      <dgm:spPr/>
      <dgm:t>
        <a:bodyPr/>
        <a:lstStyle/>
        <a:p>
          <a:endParaRPr lang="pt-BR"/>
        </a:p>
      </dgm:t>
    </dgm:pt>
    <dgm:pt modelId="{4243DB17-CB16-47A4-A2FF-821D7A3C9993}">
      <dgm:prSet phldrT="[Texto]" custT="1"/>
      <dgm:spPr/>
      <dgm:t>
        <a:bodyPr/>
        <a:lstStyle/>
        <a:p>
          <a:r>
            <a:rPr lang="pt-BR" sz="1800" dirty="0" smtClean="0"/>
            <a:t>Persuasão</a:t>
          </a:r>
          <a:endParaRPr lang="pt-BR" sz="1800" dirty="0"/>
        </a:p>
      </dgm:t>
    </dgm:pt>
    <dgm:pt modelId="{5D883736-3668-4EC3-93B3-9E42E695BA4E}" type="parTrans" cxnId="{F8054979-8D8D-43D4-8770-0C9A42A786B2}">
      <dgm:prSet/>
      <dgm:spPr/>
      <dgm:t>
        <a:bodyPr/>
        <a:lstStyle/>
        <a:p>
          <a:endParaRPr lang="pt-BR"/>
        </a:p>
      </dgm:t>
    </dgm:pt>
    <dgm:pt modelId="{37AFC8D0-414C-472A-BDA5-1B23CB8F08C3}" type="sibTrans" cxnId="{F8054979-8D8D-43D4-8770-0C9A42A786B2}">
      <dgm:prSet/>
      <dgm:spPr/>
      <dgm:t>
        <a:bodyPr/>
        <a:lstStyle/>
        <a:p>
          <a:endParaRPr lang="pt-BR"/>
        </a:p>
      </dgm:t>
    </dgm:pt>
    <dgm:pt modelId="{5425D4C1-918A-420B-96DE-B656E8658279}">
      <dgm:prSet phldrT="[Texto]"/>
      <dgm:spPr/>
      <dgm:t>
        <a:bodyPr/>
        <a:lstStyle/>
        <a:p>
          <a:r>
            <a:rPr lang="pt-BR" dirty="0" smtClean="0"/>
            <a:t>B realiza determinado comportamento do interesse de A porque este o convenceu a realiza-lo livre de quais quer constrangimentos. Certamente, se não tivesse havido a intervenção de A, o comportamento de B seria outro.</a:t>
          </a:r>
          <a:endParaRPr lang="pt-BR" dirty="0"/>
        </a:p>
      </dgm:t>
    </dgm:pt>
    <dgm:pt modelId="{CA3CB8B7-7107-4E76-A1D1-46DA0642B1BA}" type="parTrans" cxnId="{63C3FF12-45F4-471C-A25A-DA9A92011B2F}">
      <dgm:prSet/>
      <dgm:spPr/>
      <dgm:t>
        <a:bodyPr/>
        <a:lstStyle/>
        <a:p>
          <a:endParaRPr lang="pt-BR"/>
        </a:p>
      </dgm:t>
    </dgm:pt>
    <dgm:pt modelId="{66430CA4-DD52-4CE6-A7AD-E43D5983AB1D}" type="sibTrans" cxnId="{63C3FF12-45F4-471C-A25A-DA9A92011B2F}">
      <dgm:prSet/>
      <dgm:spPr/>
      <dgm:t>
        <a:bodyPr/>
        <a:lstStyle/>
        <a:p>
          <a:endParaRPr lang="pt-BR"/>
        </a:p>
      </dgm:t>
    </dgm:pt>
    <dgm:pt modelId="{7B7B82DC-C2BA-42E1-BFF1-E48E3E3AE449}" type="pres">
      <dgm:prSet presAssocID="{D74F4CDC-B95E-42C8-8118-DF27FA99F3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ABFC85E-C9E4-43C9-8984-4476733901BE}" type="pres">
      <dgm:prSet presAssocID="{F34D5775-5C67-4CD1-9DB5-7FE9C8241E8C}" presName="parentLin" presStyleCnt="0"/>
      <dgm:spPr/>
      <dgm:t>
        <a:bodyPr/>
        <a:lstStyle/>
        <a:p>
          <a:endParaRPr lang="pt-BR"/>
        </a:p>
      </dgm:t>
    </dgm:pt>
    <dgm:pt modelId="{3F0BBE42-7879-4C5D-9C42-97FB2A439F78}" type="pres">
      <dgm:prSet presAssocID="{F34D5775-5C67-4CD1-9DB5-7FE9C8241E8C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7728002F-1358-4BE6-BE67-FB898D8CEDBF}" type="pres">
      <dgm:prSet presAssocID="{F34D5775-5C67-4CD1-9DB5-7FE9C8241E8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D7D043-9FF9-432D-90AE-BBD98ABE7954}" type="pres">
      <dgm:prSet presAssocID="{F34D5775-5C67-4CD1-9DB5-7FE9C8241E8C}" presName="negativeSpace" presStyleCnt="0"/>
      <dgm:spPr/>
      <dgm:t>
        <a:bodyPr/>
        <a:lstStyle/>
        <a:p>
          <a:endParaRPr lang="pt-BR"/>
        </a:p>
      </dgm:t>
    </dgm:pt>
    <dgm:pt modelId="{7C239C06-7F15-434D-8A55-0A7552EB1B08}" type="pres">
      <dgm:prSet presAssocID="{F34D5775-5C67-4CD1-9DB5-7FE9C8241E8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8E3CF78-5101-4BF3-8FF5-B523C7547F49}" type="pres">
      <dgm:prSet presAssocID="{88806B81-380D-4BF8-8286-8C0ADAB6A6A5}" presName="spaceBetweenRectangles" presStyleCnt="0"/>
      <dgm:spPr/>
      <dgm:t>
        <a:bodyPr/>
        <a:lstStyle/>
        <a:p>
          <a:endParaRPr lang="pt-BR"/>
        </a:p>
      </dgm:t>
    </dgm:pt>
    <dgm:pt modelId="{2ED3E2ED-4F41-4E30-BD79-F71BDD18098A}" type="pres">
      <dgm:prSet presAssocID="{0FEC9ED4-558E-4095-8EF6-BB4A41E8EE01}" presName="parentLin" presStyleCnt="0"/>
      <dgm:spPr/>
      <dgm:t>
        <a:bodyPr/>
        <a:lstStyle/>
        <a:p>
          <a:endParaRPr lang="pt-BR"/>
        </a:p>
      </dgm:t>
    </dgm:pt>
    <dgm:pt modelId="{D896A7BC-628A-49A4-B731-659BCF785CCC}" type="pres">
      <dgm:prSet presAssocID="{0FEC9ED4-558E-4095-8EF6-BB4A41E8EE01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8657F052-3E53-46D5-B3BE-C55EBA5B24D3}" type="pres">
      <dgm:prSet presAssocID="{0FEC9ED4-558E-4095-8EF6-BB4A41E8EE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04EEA3-3847-493D-B6F7-5CD94A4DBF55}" type="pres">
      <dgm:prSet presAssocID="{0FEC9ED4-558E-4095-8EF6-BB4A41E8EE01}" presName="negativeSpace" presStyleCnt="0"/>
      <dgm:spPr/>
      <dgm:t>
        <a:bodyPr/>
        <a:lstStyle/>
        <a:p>
          <a:endParaRPr lang="pt-BR"/>
        </a:p>
      </dgm:t>
    </dgm:pt>
    <dgm:pt modelId="{19BD6836-BC9D-49C1-9AA9-437A42A8D81F}" type="pres">
      <dgm:prSet presAssocID="{0FEC9ED4-558E-4095-8EF6-BB4A41E8EE0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80AFB5-79BE-477A-A042-175C8C85617C}" type="pres">
      <dgm:prSet presAssocID="{C789E689-A4ED-44E9-A808-A889FF929DCF}" presName="spaceBetweenRectangles" presStyleCnt="0"/>
      <dgm:spPr/>
      <dgm:t>
        <a:bodyPr/>
        <a:lstStyle/>
        <a:p>
          <a:endParaRPr lang="pt-BR"/>
        </a:p>
      </dgm:t>
    </dgm:pt>
    <dgm:pt modelId="{F847BF72-EB1B-4448-A49E-82F22E916154}" type="pres">
      <dgm:prSet presAssocID="{4243DB17-CB16-47A4-A2FF-821D7A3C9993}" presName="parentLin" presStyleCnt="0"/>
      <dgm:spPr/>
      <dgm:t>
        <a:bodyPr/>
        <a:lstStyle/>
        <a:p>
          <a:endParaRPr lang="pt-BR"/>
        </a:p>
      </dgm:t>
    </dgm:pt>
    <dgm:pt modelId="{A7059BE2-C545-4B0A-BFC1-4629096013DB}" type="pres">
      <dgm:prSet presAssocID="{4243DB17-CB16-47A4-A2FF-821D7A3C9993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5419BAE7-5637-474C-9775-5D85137F8176}" type="pres">
      <dgm:prSet presAssocID="{4243DB17-CB16-47A4-A2FF-821D7A3C99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6C09131-DE67-4CAC-BCB9-76420DA930CE}" type="pres">
      <dgm:prSet presAssocID="{4243DB17-CB16-47A4-A2FF-821D7A3C9993}" presName="negativeSpace" presStyleCnt="0"/>
      <dgm:spPr/>
      <dgm:t>
        <a:bodyPr/>
        <a:lstStyle/>
        <a:p>
          <a:endParaRPr lang="pt-BR"/>
        </a:p>
      </dgm:t>
    </dgm:pt>
    <dgm:pt modelId="{0231D63F-9DC0-404A-BACE-7844E63A8B04}" type="pres">
      <dgm:prSet presAssocID="{4243DB17-CB16-47A4-A2FF-821D7A3C999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AFB04F4-1DB2-4882-9987-73B63A0FAACC}" type="presOf" srcId="{F34D5775-5C67-4CD1-9DB5-7FE9C8241E8C}" destId="{3F0BBE42-7879-4C5D-9C42-97FB2A439F78}" srcOrd="0" destOrd="0" presId="urn:microsoft.com/office/officeart/2005/8/layout/list1"/>
    <dgm:cxn modelId="{B00B2394-0499-4B91-AAAA-BC0D2F7F7C99}" type="presOf" srcId="{5425D4C1-918A-420B-96DE-B656E8658279}" destId="{0231D63F-9DC0-404A-BACE-7844E63A8B04}" srcOrd="0" destOrd="0" presId="urn:microsoft.com/office/officeart/2005/8/layout/list1"/>
    <dgm:cxn modelId="{3EBAC69A-0E9A-4E9B-B37D-513AC4CF4A7A}" srcId="{0FEC9ED4-558E-4095-8EF6-BB4A41E8EE01}" destId="{49A36025-A8DD-47A3-B59C-11C7275C830A}" srcOrd="0" destOrd="0" parTransId="{06CEC904-3CB2-4274-8ECA-B96CCDB75553}" sibTransId="{2E492F09-67DE-444F-937C-0474CAB7ADFA}"/>
    <dgm:cxn modelId="{65D1E286-B70E-4B93-ACAD-5045F9D48A63}" type="presOf" srcId="{4243DB17-CB16-47A4-A2FF-821D7A3C9993}" destId="{5419BAE7-5637-474C-9775-5D85137F8176}" srcOrd="1" destOrd="0" presId="urn:microsoft.com/office/officeart/2005/8/layout/list1"/>
    <dgm:cxn modelId="{63C3FF12-45F4-471C-A25A-DA9A92011B2F}" srcId="{4243DB17-CB16-47A4-A2FF-821D7A3C9993}" destId="{5425D4C1-918A-420B-96DE-B656E8658279}" srcOrd="0" destOrd="0" parTransId="{CA3CB8B7-7107-4E76-A1D1-46DA0642B1BA}" sibTransId="{66430CA4-DD52-4CE6-A7AD-E43D5983AB1D}"/>
    <dgm:cxn modelId="{1781F988-00FC-4C29-976D-0B5BE8715B60}" srcId="{D74F4CDC-B95E-42C8-8118-DF27FA99F329}" destId="{0FEC9ED4-558E-4095-8EF6-BB4A41E8EE01}" srcOrd="1" destOrd="0" parTransId="{459E5371-5F8C-4575-AA33-279EE856D603}" sibTransId="{C789E689-A4ED-44E9-A808-A889FF929DCF}"/>
    <dgm:cxn modelId="{59AC8C3C-A417-4591-B9B8-C0C966F39809}" type="presOf" srcId="{D74F4CDC-B95E-42C8-8118-DF27FA99F329}" destId="{7B7B82DC-C2BA-42E1-BFF1-E48E3E3AE449}" srcOrd="0" destOrd="0" presId="urn:microsoft.com/office/officeart/2005/8/layout/list1"/>
    <dgm:cxn modelId="{43693062-9A9B-46E3-9111-E1B016BAEC65}" srcId="{F34D5775-5C67-4CD1-9DB5-7FE9C8241E8C}" destId="{64074CD5-CF6D-45F3-8748-AF6929E2D97E}" srcOrd="0" destOrd="0" parTransId="{54F2E3DE-8F1A-4112-A007-5F9BE53380D2}" sibTransId="{33369CE7-55D2-463E-911E-F5A91FBEF91D}"/>
    <dgm:cxn modelId="{0E1E3F06-EDB1-4C05-A93A-65518E5F7CEA}" type="presOf" srcId="{64074CD5-CF6D-45F3-8748-AF6929E2D97E}" destId="{7C239C06-7F15-434D-8A55-0A7552EB1B08}" srcOrd="0" destOrd="0" presId="urn:microsoft.com/office/officeart/2005/8/layout/list1"/>
    <dgm:cxn modelId="{C64CDF45-AD68-4EC0-9A92-86725BFED958}" type="presOf" srcId="{49A36025-A8DD-47A3-B59C-11C7275C830A}" destId="{19BD6836-BC9D-49C1-9AA9-437A42A8D81F}" srcOrd="0" destOrd="0" presId="urn:microsoft.com/office/officeart/2005/8/layout/list1"/>
    <dgm:cxn modelId="{ED9BEC89-8738-4C35-AA54-9545EB1BEEA3}" srcId="{D74F4CDC-B95E-42C8-8118-DF27FA99F329}" destId="{F34D5775-5C67-4CD1-9DB5-7FE9C8241E8C}" srcOrd="0" destOrd="0" parTransId="{29BDE7AB-D0CC-4EBA-9250-DF6A5387D4EA}" sibTransId="{88806B81-380D-4BF8-8286-8C0ADAB6A6A5}"/>
    <dgm:cxn modelId="{42B857D0-50D4-4CEB-A9C2-132B8E17C914}" type="presOf" srcId="{F34D5775-5C67-4CD1-9DB5-7FE9C8241E8C}" destId="{7728002F-1358-4BE6-BE67-FB898D8CEDBF}" srcOrd="1" destOrd="0" presId="urn:microsoft.com/office/officeart/2005/8/layout/list1"/>
    <dgm:cxn modelId="{58397406-953A-47E1-9430-0A7E7314F9A2}" type="presOf" srcId="{0FEC9ED4-558E-4095-8EF6-BB4A41E8EE01}" destId="{8657F052-3E53-46D5-B3BE-C55EBA5B24D3}" srcOrd="1" destOrd="0" presId="urn:microsoft.com/office/officeart/2005/8/layout/list1"/>
    <dgm:cxn modelId="{053DFD1E-55D3-40EF-9F03-27CC42CB6793}" type="presOf" srcId="{4243DB17-CB16-47A4-A2FF-821D7A3C9993}" destId="{A7059BE2-C545-4B0A-BFC1-4629096013DB}" srcOrd="0" destOrd="0" presId="urn:microsoft.com/office/officeart/2005/8/layout/list1"/>
    <dgm:cxn modelId="{F8054979-8D8D-43D4-8770-0C9A42A786B2}" srcId="{D74F4CDC-B95E-42C8-8118-DF27FA99F329}" destId="{4243DB17-CB16-47A4-A2FF-821D7A3C9993}" srcOrd="2" destOrd="0" parTransId="{5D883736-3668-4EC3-93B3-9E42E695BA4E}" sibTransId="{37AFC8D0-414C-472A-BDA5-1B23CB8F08C3}"/>
    <dgm:cxn modelId="{21F26E1D-AC33-49B9-9824-DBC2FDA46182}" type="presOf" srcId="{0FEC9ED4-558E-4095-8EF6-BB4A41E8EE01}" destId="{D896A7BC-628A-49A4-B731-659BCF785CCC}" srcOrd="0" destOrd="0" presId="urn:microsoft.com/office/officeart/2005/8/layout/list1"/>
    <dgm:cxn modelId="{5BB39096-70DB-434D-8632-2A36AE717D14}" type="presParOf" srcId="{7B7B82DC-C2BA-42E1-BFF1-E48E3E3AE449}" destId="{8ABFC85E-C9E4-43C9-8984-4476733901BE}" srcOrd="0" destOrd="0" presId="urn:microsoft.com/office/officeart/2005/8/layout/list1"/>
    <dgm:cxn modelId="{BE1CBE4B-3143-4A77-B835-E116BA80125D}" type="presParOf" srcId="{8ABFC85E-C9E4-43C9-8984-4476733901BE}" destId="{3F0BBE42-7879-4C5D-9C42-97FB2A439F78}" srcOrd="0" destOrd="0" presId="urn:microsoft.com/office/officeart/2005/8/layout/list1"/>
    <dgm:cxn modelId="{5FF5CB14-D075-4C91-8060-53B9BEA803BB}" type="presParOf" srcId="{8ABFC85E-C9E4-43C9-8984-4476733901BE}" destId="{7728002F-1358-4BE6-BE67-FB898D8CEDBF}" srcOrd="1" destOrd="0" presId="urn:microsoft.com/office/officeart/2005/8/layout/list1"/>
    <dgm:cxn modelId="{D29E0370-EF56-48B4-9504-BB89872BB73B}" type="presParOf" srcId="{7B7B82DC-C2BA-42E1-BFF1-E48E3E3AE449}" destId="{84D7D043-9FF9-432D-90AE-BBD98ABE7954}" srcOrd="1" destOrd="0" presId="urn:microsoft.com/office/officeart/2005/8/layout/list1"/>
    <dgm:cxn modelId="{2586320E-7795-4894-AC4F-31BECF5F40BF}" type="presParOf" srcId="{7B7B82DC-C2BA-42E1-BFF1-E48E3E3AE449}" destId="{7C239C06-7F15-434D-8A55-0A7552EB1B08}" srcOrd="2" destOrd="0" presId="urn:microsoft.com/office/officeart/2005/8/layout/list1"/>
    <dgm:cxn modelId="{57580DD1-00CA-424F-9BA6-78A774F06AD0}" type="presParOf" srcId="{7B7B82DC-C2BA-42E1-BFF1-E48E3E3AE449}" destId="{D8E3CF78-5101-4BF3-8FF5-B523C7547F49}" srcOrd="3" destOrd="0" presId="urn:microsoft.com/office/officeart/2005/8/layout/list1"/>
    <dgm:cxn modelId="{BD3B3ECA-1BE6-4DA6-A37D-F95225DD6F46}" type="presParOf" srcId="{7B7B82DC-C2BA-42E1-BFF1-E48E3E3AE449}" destId="{2ED3E2ED-4F41-4E30-BD79-F71BDD18098A}" srcOrd="4" destOrd="0" presId="urn:microsoft.com/office/officeart/2005/8/layout/list1"/>
    <dgm:cxn modelId="{FB3A8B89-12C9-440C-872E-71B1E50DE0EC}" type="presParOf" srcId="{2ED3E2ED-4F41-4E30-BD79-F71BDD18098A}" destId="{D896A7BC-628A-49A4-B731-659BCF785CCC}" srcOrd="0" destOrd="0" presId="urn:microsoft.com/office/officeart/2005/8/layout/list1"/>
    <dgm:cxn modelId="{18F8DB95-07C6-427C-8120-C22994913D60}" type="presParOf" srcId="{2ED3E2ED-4F41-4E30-BD79-F71BDD18098A}" destId="{8657F052-3E53-46D5-B3BE-C55EBA5B24D3}" srcOrd="1" destOrd="0" presId="urn:microsoft.com/office/officeart/2005/8/layout/list1"/>
    <dgm:cxn modelId="{BD369F2D-E0D9-4479-ACAB-7F2855DFF6B9}" type="presParOf" srcId="{7B7B82DC-C2BA-42E1-BFF1-E48E3E3AE449}" destId="{DD04EEA3-3847-493D-B6F7-5CD94A4DBF55}" srcOrd="5" destOrd="0" presId="urn:microsoft.com/office/officeart/2005/8/layout/list1"/>
    <dgm:cxn modelId="{9233DFB1-C22D-4C23-AE7C-3DB7E33697BD}" type="presParOf" srcId="{7B7B82DC-C2BA-42E1-BFF1-E48E3E3AE449}" destId="{19BD6836-BC9D-49C1-9AA9-437A42A8D81F}" srcOrd="6" destOrd="0" presId="urn:microsoft.com/office/officeart/2005/8/layout/list1"/>
    <dgm:cxn modelId="{E3656F1F-05BA-49A9-8665-34E8056BE0DF}" type="presParOf" srcId="{7B7B82DC-C2BA-42E1-BFF1-E48E3E3AE449}" destId="{6780AFB5-79BE-477A-A042-175C8C85617C}" srcOrd="7" destOrd="0" presId="urn:microsoft.com/office/officeart/2005/8/layout/list1"/>
    <dgm:cxn modelId="{A24D2E5D-06BC-4796-817C-7116DF7DFBA0}" type="presParOf" srcId="{7B7B82DC-C2BA-42E1-BFF1-E48E3E3AE449}" destId="{F847BF72-EB1B-4448-A49E-82F22E916154}" srcOrd="8" destOrd="0" presId="urn:microsoft.com/office/officeart/2005/8/layout/list1"/>
    <dgm:cxn modelId="{D4383F99-8F99-4BCA-84A4-5B43BB9BD68C}" type="presParOf" srcId="{F847BF72-EB1B-4448-A49E-82F22E916154}" destId="{A7059BE2-C545-4B0A-BFC1-4629096013DB}" srcOrd="0" destOrd="0" presId="urn:microsoft.com/office/officeart/2005/8/layout/list1"/>
    <dgm:cxn modelId="{8F83E3C8-D1C0-4D64-9914-BC94B44663B2}" type="presParOf" srcId="{F847BF72-EB1B-4448-A49E-82F22E916154}" destId="{5419BAE7-5637-474C-9775-5D85137F8176}" srcOrd="1" destOrd="0" presId="urn:microsoft.com/office/officeart/2005/8/layout/list1"/>
    <dgm:cxn modelId="{C9447424-B34B-418C-B341-3A03C14E3327}" type="presParOf" srcId="{7B7B82DC-C2BA-42E1-BFF1-E48E3E3AE449}" destId="{16C09131-DE67-4CAC-BCB9-76420DA930CE}" srcOrd="9" destOrd="0" presId="urn:microsoft.com/office/officeart/2005/8/layout/list1"/>
    <dgm:cxn modelId="{069E9BCF-8561-4F02-B6F5-850D4A224D45}" type="presParOf" srcId="{7B7B82DC-C2BA-42E1-BFF1-E48E3E3AE449}" destId="{0231D63F-9DC0-404A-BACE-7844E63A8B0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5C1301-7FC3-40FC-AD8A-44EE20141DEE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92B6473-D468-4B22-A5A9-99DB19B830CE}">
      <dgm:prSet phldrT="[Texto]" custT="1"/>
      <dgm:spPr/>
      <dgm:t>
        <a:bodyPr/>
        <a:lstStyle/>
        <a:p>
          <a:r>
            <a:rPr lang="pt-BR" sz="1800" b="1" dirty="0" smtClean="0"/>
            <a:t>Jesuítas </a:t>
          </a:r>
          <a:endParaRPr lang="pt-BR" sz="1800" b="1" dirty="0"/>
        </a:p>
      </dgm:t>
    </dgm:pt>
    <dgm:pt modelId="{31CAC9E0-1CFA-4DFF-B8BA-2C158963410D}" type="parTrans" cxnId="{C5ABD779-70C8-49AD-AB2B-8F61510A8926}">
      <dgm:prSet/>
      <dgm:spPr/>
      <dgm:t>
        <a:bodyPr/>
        <a:lstStyle/>
        <a:p>
          <a:endParaRPr lang="pt-BR" sz="2400"/>
        </a:p>
      </dgm:t>
    </dgm:pt>
    <dgm:pt modelId="{430C5B18-598E-4C9B-99DE-2AF4D0BD229A}" type="sibTrans" cxnId="{C5ABD779-70C8-49AD-AB2B-8F61510A8926}">
      <dgm:prSet/>
      <dgm:spPr/>
      <dgm:t>
        <a:bodyPr/>
        <a:lstStyle/>
        <a:p>
          <a:endParaRPr lang="pt-BR" sz="2400"/>
        </a:p>
      </dgm:t>
    </dgm:pt>
    <dgm:pt modelId="{06D671CE-59EA-420C-B01F-78CF3E9B20D0}">
      <dgm:prSet phldrT="[Texto]" custT="1"/>
      <dgm:spPr/>
      <dgm:t>
        <a:bodyPr anchor="ctr"/>
        <a:lstStyle/>
        <a:p>
          <a:r>
            <a:rPr lang="pt-BR" sz="1800" dirty="0" smtClean="0"/>
            <a:t>-Sec. XVI</a:t>
          </a:r>
          <a:endParaRPr lang="pt-BR" sz="1800" dirty="0"/>
        </a:p>
      </dgm:t>
    </dgm:pt>
    <dgm:pt modelId="{6EC2573F-3D38-4411-B2E6-44DFFBB18395}" type="parTrans" cxnId="{74C79BA0-8FE7-4F5B-9A92-E3275899E00B}">
      <dgm:prSet/>
      <dgm:spPr/>
      <dgm:t>
        <a:bodyPr/>
        <a:lstStyle/>
        <a:p>
          <a:endParaRPr lang="pt-BR" sz="2400"/>
        </a:p>
      </dgm:t>
    </dgm:pt>
    <dgm:pt modelId="{7B0F7C10-F1EC-4810-B364-F1A7E197F50E}" type="sibTrans" cxnId="{74C79BA0-8FE7-4F5B-9A92-E3275899E00B}">
      <dgm:prSet/>
      <dgm:spPr/>
      <dgm:t>
        <a:bodyPr/>
        <a:lstStyle/>
        <a:p>
          <a:endParaRPr lang="pt-BR" sz="2400"/>
        </a:p>
      </dgm:t>
    </dgm:pt>
    <dgm:pt modelId="{6558EDB7-7EBB-427F-A5E6-4B73013C2FDC}">
      <dgm:prSet phldrT="[Texto]" custT="1"/>
      <dgm:spPr/>
      <dgm:t>
        <a:bodyPr/>
        <a:lstStyle/>
        <a:p>
          <a:r>
            <a:rPr lang="pt-BR" sz="1800" b="1" dirty="0" smtClean="0"/>
            <a:t>Pedagogia Tradicional</a:t>
          </a:r>
          <a:endParaRPr lang="pt-BR" sz="1800" b="1" dirty="0"/>
        </a:p>
      </dgm:t>
    </dgm:pt>
    <dgm:pt modelId="{8BC712EC-D1BD-4DB1-BA53-3E179160902A}" type="parTrans" cxnId="{BE18DC04-20F7-4C36-8563-58A018D0F7A4}">
      <dgm:prSet/>
      <dgm:spPr/>
      <dgm:t>
        <a:bodyPr/>
        <a:lstStyle/>
        <a:p>
          <a:endParaRPr lang="pt-BR" sz="2400"/>
        </a:p>
      </dgm:t>
    </dgm:pt>
    <dgm:pt modelId="{082CA942-73F9-4D5A-9793-602F04D77570}" type="sibTrans" cxnId="{BE18DC04-20F7-4C36-8563-58A018D0F7A4}">
      <dgm:prSet/>
      <dgm:spPr/>
      <dgm:t>
        <a:bodyPr/>
        <a:lstStyle/>
        <a:p>
          <a:endParaRPr lang="pt-BR" sz="2400"/>
        </a:p>
      </dgm:t>
    </dgm:pt>
    <dgm:pt modelId="{DECD1A69-2615-4D00-A265-9449DC2C1FDC}">
      <dgm:prSet phldrT="[Texto]" custT="1"/>
      <dgm:spPr/>
      <dgm:t>
        <a:bodyPr anchor="ctr"/>
        <a:lstStyle/>
        <a:p>
          <a:r>
            <a:rPr lang="pt-BR" sz="1800" dirty="0" smtClean="0"/>
            <a:t>- Final do sec. XIX, início do século XX</a:t>
          </a:r>
          <a:endParaRPr lang="pt-BR" sz="1800" dirty="0"/>
        </a:p>
      </dgm:t>
    </dgm:pt>
    <dgm:pt modelId="{56B17FEB-2492-4CE5-95ED-9FC1AC7396E4}" type="parTrans" cxnId="{B9FDE620-4220-4C4A-93E2-454408CAD2D2}">
      <dgm:prSet/>
      <dgm:spPr/>
      <dgm:t>
        <a:bodyPr/>
        <a:lstStyle/>
        <a:p>
          <a:endParaRPr lang="pt-BR" sz="2400"/>
        </a:p>
      </dgm:t>
    </dgm:pt>
    <dgm:pt modelId="{0124417D-A376-4241-9AB8-8A5EF3CA2FF9}" type="sibTrans" cxnId="{B9FDE620-4220-4C4A-93E2-454408CAD2D2}">
      <dgm:prSet/>
      <dgm:spPr/>
      <dgm:t>
        <a:bodyPr/>
        <a:lstStyle/>
        <a:p>
          <a:endParaRPr lang="pt-BR" sz="2400"/>
        </a:p>
      </dgm:t>
    </dgm:pt>
    <dgm:pt modelId="{73F1B5AF-EA1F-4E75-9A0C-8EF9B6766F19}">
      <dgm:prSet phldrT="[Texto]" custT="1"/>
      <dgm:spPr/>
      <dgm:t>
        <a:bodyPr/>
        <a:lstStyle/>
        <a:p>
          <a:r>
            <a:rPr lang="pt-BR" sz="1800" b="1" dirty="0" smtClean="0"/>
            <a:t>Pedagogia Nova </a:t>
          </a:r>
          <a:endParaRPr lang="pt-BR" sz="1800" b="1" dirty="0"/>
        </a:p>
      </dgm:t>
    </dgm:pt>
    <dgm:pt modelId="{9DDD8727-35EA-43CF-857E-8244AE7CA263}" type="parTrans" cxnId="{FF60C6D1-1A87-42F2-9F04-86B6348EB9A7}">
      <dgm:prSet/>
      <dgm:spPr/>
      <dgm:t>
        <a:bodyPr/>
        <a:lstStyle/>
        <a:p>
          <a:endParaRPr lang="pt-BR" sz="2400"/>
        </a:p>
      </dgm:t>
    </dgm:pt>
    <dgm:pt modelId="{DCF2E146-ABDB-4EC9-A93D-39CF1859F85F}" type="sibTrans" cxnId="{FF60C6D1-1A87-42F2-9F04-86B6348EB9A7}">
      <dgm:prSet/>
      <dgm:spPr/>
      <dgm:t>
        <a:bodyPr/>
        <a:lstStyle/>
        <a:p>
          <a:endParaRPr lang="pt-BR" sz="2400"/>
        </a:p>
      </dgm:t>
    </dgm:pt>
    <dgm:pt modelId="{A7D21F70-5A2F-4E84-8B63-517BCE6B4E3C}">
      <dgm:prSet phldrT="[Texto]" custT="1"/>
      <dgm:spPr/>
      <dgm:t>
        <a:bodyPr anchor="ctr"/>
        <a:lstStyle/>
        <a:p>
          <a:r>
            <a:rPr lang="pt-BR" sz="1800" dirty="0" smtClean="0"/>
            <a:t>-Dec. 1930</a:t>
          </a:r>
          <a:endParaRPr lang="pt-BR" sz="1800" dirty="0"/>
        </a:p>
      </dgm:t>
    </dgm:pt>
    <dgm:pt modelId="{4F6FF703-001A-425C-9715-F7BBC524F2B1}" type="parTrans" cxnId="{7F729F92-051B-42EA-B2C0-048F014866E0}">
      <dgm:prSet/>
      <dgm:spPr/>
      <dgm:t>
        <a:bodyPr/>
        <a:lstStyle/>
        <a:p>
          <a:endParaRPr lang="pt-BR" sz="2400"/>
        </a:p>
      </dgm:t>
    </dgm:pt>
    <dgm:pt modelId="{18055D7D-1693-4CAD-9BD5-8FD13BBAB74E}" type="sibTrans" cxnId="{7F729F92-051B-42EA-B2C0-048F014866E0}">
      <dgm:prSet/>
      <dgm:spPr/>
      <dgm:t>
        <a:bodyPr/>
        <a:lstStyle/>
        <a:p>
          <a:endParaRPr lang="pt-BR" sz="2400"/>
        </a:p>
      </dgm:t>
    </dgm:pt>
    <dgm:pt modelId="{57D5C59E-6F2F-45BE-8198-B0D0565AC318}">
      <dgm:prSet custT="1"/>
      <dgm:spPr/>
      <dgm:t>
        <a:bodyPr/>
        <a:lstStyle/>
        <a:p>
          <a:r>
            <a:rPr lang="pt-BR" sz="1800" b="1" dirty="0" smtClean="0"/>
            <a:t>Pedagogia Tecnicista</a:t>
          </a:r>
          <a:endParaRPr lang="pt-BR" sz="1800" b="1" dirty="0"/>
        </a:p>
      </dgm:t>
    </dgm:pt>
    <dgm:pt modelId="{F5DA40AE-D16A-4E71-B62F-8FCFDC9DEA0B}" type="parTrans" cxnId="{06D82BA5-03EA-45E4-A424-0CF67B56FC72}">
      <dgm:prSet/>
      <dgm:spPr/>
      <dgm:t>
        <a:bodyPr/>
        <a:lstStyle/>
        <a:p>
          <a:endParaRPr lang="pt-BR" sz="2400"/>
        </a:p>
      </dgm:t>
    </dgm:pt>
    <dgm:pt modelId="{899AC30F-C9B3-4B6D-A9E4-00091D60C037}" type="sibTrans" cxnId="{06D82BA5-03EA-45E4-A424-0CF67B56FC72}">
      <dgm:prSet/>
      <dgm:spPr/>
      <dgm:t>
        <a:bodyPr/>
        <a:lstStyle/>
        <a:p>
          <a:endParaRPr lang="pt-BR" sz="2400"/>
        </a:p>
      </dgm:t>
    </dgm:pt>
    <dgm:pt modelId="{3A36092F-164A-429B-85DD-72C14F9ACE41}">
      <dgm:prSet custT="1"/>
      <dgm:spPr/>
      <dgm:t>
        <a:bodyPr/>
        <a:lstStyle/>
        <a:p>
          <a:r>
            <a:rPr lang="pt-BR" sz="1800" b="1" dirty="0" smtClean="0"/>
            <a:t>Pedagogia Crítica</a:t>
          </a:r>
          <a:endParaRPr lang="pt-BR" sz="1800" b="1" dirty="0"/>
        </a:p>
      </dgm:t>
    </dgm:pt>
    <dgm:pt modelId="{156F6D5E-8570-4E20-AFFA-6A8504B4BDE9}" type="parTrans" cxnId="{84BED535-EF13-4858-B413-DD118829A6C2}">
      <dgm:prSet/>
      <dgm:spPr/>
      <dgm:t>
        <a:bodyPr/>
        <a:lstStyle/>
        <a:p>
          <a:endParaRPr lang="pt-BR" sz="2400"/>
        </a:p>
      </dgm:t>
    </dgm:pt>
    <dgm:pt modelId="{8D799F90-036C-43C1-9FD6-FC62B9F9FCAA}" type="sibTrans" cxnId="{84BED535-EF13-4858-B413-DD118829A6C2}">
      <dgm:prSet/>
      <dgm:spPr/>
      <dgm:t>
        <a:bodyPr/>
        <a:lstStyle/>
        <a:p>
          <a:endParaRPr lang="pt-BR" sz="2400"/>
        </a:p>
      </dgm:t>
    </dgm:pt>
    <dgm:pt modelId="{340EAB8D-D260-434A-9F5E-5F4D585593EE}">
      <dgm:prSet custT="1"/>
      <dgm:spPr/>
      <dgm:t>
        <a:bodyPr anchor="ctr"/>
        <a:lstStyle/>
        <a:p>
          <a:r>
            <a:rPr lang="pt-BR" sz="1800" dirty="0" smtClean="0"/>
            <a:t>-Dec. 1970</a:t>
          </a:r>
          <a:endParaRPr lang="pt-BR" sz="1800" dirty="0"/>
        </a:p>
      </dgm:t>
    </dgm:pt>
    <dgm:pt modelId="{162ECA1C-2CA9-431C-93B2-83E4A80CEBB4}" type="parTrans" cxnId="{3D2EAFA5-0110-406F-B17D-5072B71AD1BB}">
      <dgm:prSet/>
      <dgm:spPr/>
      <dgm:t>
        <a:bodyPr/>
        <a:lstStyle/>
        <a:p>
          <a:endParaRPr lang="pt-BR" sz="2400"/>
        </a:p>
      </dgm:t>
    </dgm:pt>
    <dgm:pt modelId="{6EF5E0CB-7091-4890-AE2A-850A233164A8}" type="sibTrans" cxnId="{3D2EAFA5-0110-406F-B17D-5072B71AD1BB}">
      <dgm:prSet/>
      <dgm:spPr/>
      <dgm:t>
        <a:bodyPr/>
        <a:lstStyle/>
        <a:p>
          <a:endParaRPr lang="pt-BR" sz="2400"/>
        </a:p>
      </dgm:t>
    </dgm:pt>
    <dgm:pt modelId="{70FA9E4A-8D4D-45D1-AA54-6DF4E5BF3898}">
      <dgm:prSet custT="1"/>
      <dgm:spPr/>
      <dgm:t>
        <a:bodyPr anchor="ctr"/>
        <a:lstStyle/>
        <a:p>
          <a:r>
            <a:rPr lang="pt-BR" sz="1800" dirty="0" smtClean="0"/>
            <a:t>-Dec. 1980</a:t>
          </a:r>
          <a:endParaRPr lang="pt-BR" sz="1800" dirty="0"/>
        </a:p>
      </dgm:t>
    </dgm:pt>
    <dgm:pt modelId="{DBAE204E-01DA-4ED8-AEBF-9B9E754A57E9}" type="parTrans" cxnId="{0164C251-BF81-4DAA-94E0-2F4AA2EC75EF}">
      <dgm:prSet/>
      <dgm:spPr/>
      <dgm:t>
        <a:bodyPr/>
        <a:lstStyle/>
        <a:p>
          <a:endParaRPr lang="pt-BR" sz="2400"/>
        </a:p>
      </dgm:t>
    </dgm:pt>
    <dgm:pt modelId="{42E43A13-5563-4C7A-BE18-CF5C2E547E02}" type="sibTrans" cxnId="{0164C251-BF81-4DAA-94E0-2F4AA2EC75EF}">
      <dgm:prSet/>
      <dgm:spPr/>
      <dgm:t>
        <a:bodyPr/>
        <a:lstStyle/>
        <a:p>
          <a:endParaRPr lang="pt-BR" sz="2400"/>
        </a:p>
      </dgm:t>
    </dgm:pt>
    <dgm:pt modelId="{CFA8087B-8CD5-450F-A8E0-3DC140A10823}">
      <dgm:prSet phldrT="[Texto]" custT="1"/>
      <dgm:spPr/>
      <dgm:t>
        <a:bodyPr anchor="ctr"/>
        <a:lstStyle/>
        <a:p>
          <a:r>
            <a:rPr lang="pt-BR" sz="1800" dirty="0" smtClean="0"/>
            <a:t>-Transmissão de conteúdos</a:t>
          </a:r>
          <a:endParaRPr lang="pt-BR" sz="1800" dirty="0"/>
        </a:p>
      </dgm:t>
    </dgm:pt>
    <dgm:pt modelId="{FD67DE9D-A55C-4407-A0A4-38E77882907D}" type="parTrans" cxnId="{CE025995-F14D-4BAD-8B7D-862356AE67AF}">
      <dgm:prSet/>
      <dgm:spPr/>
      <dgm:t>
        <a:bodyPr/>
        <a:lstStyle/>
        <a:p>
          <a:endParaRPr lang="pt-BR" sz="2400"/>
        </a:p>
      </dgm:t>
    </dgm:pt>
    <dgm:pt modelId="{47A465D8-505A-404A-840E-0CD35B1409E8}" type="sibTrans" cxnId="{CE025995-F14D-4BAD-8B7D-862356AE67AF}">
      <dgm:prSet/>
      <dgm:spPr/>
      <dgm:t>
        <a:bodyPr/>
        <a:lstStyle/>
        <a:p>
          <a:endParaRPr lang="pt-BR" sz="2400"/>
        </a:p>
      </dgm:t>
    </dgm:pt>
    <dgm:pt modelId="{DAC4B3EC-AACD-4415-A846-CBE3F6A0619F}">
      <dgm:prSet phldrT="[Texto]" custT="1"/>
      <dgm:spPr/>
      <dgm:t>
        <a:bodyPr anchor="ctr"/>
        <a:lstStyle/>
        <a:p>
          <a:r>
            <a:rPr lang="pt-BR" sz="1800" dirty="0" smtClean="0"/>
            <a:t>-Transmissão e reprodução de conteúdos</a:t>
          </a:r>
          <a:endParaRPr lang="pt-BR" sz="1800" dirty="0"/>
        </a:p>
      </dgm:t>
    </dgm:pt>
    <dgm:pt modelId="{D9066BEA-CC19-4E36-B3FD-F431A969E68C}" type="parTrans" cxnId="{88578172-586A-4185-BF9D-EF75E8C12DEC}">
      <dgm:prSet/>
      <dgm:spPr/>
      <dgm:t>
        <a:bodyPr/>
        <a:lstStyle/>
        <a:p>
          <a:endParaRPr lang="pt-BR" sz="2400"/>
        </a:p>
      </dgm:t>
    </dgm:pt>
    <dgm:pt modelId="{843D1852-2CA1-4C4C-A46C-ECDF1A55314E}" type="sibTrans" cxnId="{88578172-586A-4185-BF9D-EF75E8C12DEC}">
      <dgm:prSet/>
      <dgm:spPr/>
      <dgm:t>
        <a:bodyPr/>
        <a:lstStyle/>
        <a:p>
          <a:endParaRPr lang="pt-BR" sz="2400"/>
        </a:p>
      </dgm:t>
    </dgm:pt>
    <dgm:pt modelId="{7072BB2D-E9B9-46B7-A0B2-C8BCBA739F71}">
      <dgm:prSet custT="1"/>
      <dgm:spPr/>
      <dgm:t>
        <a:bodyPr anchor="ctr"/>
        <a:lstStyle/>
        <a:p>
          <a:r>
            <a:rPr lang="pt-BR" sz="1800" dirty="0" smtClean="0"/>
            <a:t>-Técnicas definem a aprendizagem</a:t>
          </a:r>
          <a:endParaRPr lang="pt-BR" sz="1800" dirty="0"/>
        </a:p>
      </dgm:t>
    </dgm:pt>
    <dgm:pt modelId="{D999AA2B-C263-4ABE-8131-1CA1CFBB0E83}" type="parTrans" cxnId="{D027D49F-DDF2-4E80-A63D-F64615AEDC5F}">
      <dgm:prSet/>
      <dgm:spPr/>
      <dgm:t>
        <a:bodyPr/>
        <a:lstStyle/>
        <a:p>
          <a:endParaRPr lang="pt-BR"/>
        </a:p>
      </dgm:t>
    </dgm:pt>
    <dgm:pt modelId="{47FF4107-A566-4501-9330-47B19BE56485}" type="sibTrans" cxnId="{D027D49F-DDF2-4E80-A63D-F64615AEDC5F}">
      <dgm:prSet/>
      <dgm:spPr/>
      <dgm:t>
        <a:bodyPr/>
        <a:lstStyle/>
        <a:p>
          <a:endParaRPr lang="pt-BR"/>
        </a:p>
      </dgm:t>
    </dgm:pt>
    <dgm:pt modelId="{7BB48AEF-F630-42CA-8AB0-F0F09264C28A}">
      <dgm:prSet custT="1"/>
      <dgm:spPr/>
      <dgm:t>
        <a:bodyPr anchor="ctr"/>
        <a:lstStyle/>
        <a:p>
          <a:r>
            <a:rPr lang="pt-BR" sz="1800" dirty="0" smtClean="0"/>
            <a:t>-Exposição como meio de reelaboração</a:t>
          </a:r>
          <a:endParaRPr lang="pt-BR" sz="1800" dirty="0"/>
        </a:p>
      </dgm:t>
    </dgm:pt>
    <dgm:pt modelId="{BC2A26E8-A6B7-41C4-A832-4DE951103003}" type="parTrans" cxnId="{86800CE2-7A11-402C-B8C6-D05FC08B25C4}">
      <dgm:prSet/>
      <dgm:spPr/>
      <dgm:t>
        <a:bodyPr/>
        <a:lstStyle/>
        <a:p>
          <a:endParaRPr lang="pt-BR"/>
        </a:p>
      </dgm:t>
    </dgm:pt>
    <dgm:pt modelId="{02DEDBEB-59C2-4F38-8BC7-B1D28C16B14D}" type="sibTrans" cxnId="{86800CE2-7A11-402C-B8C6-D05FC08B25C4}">
      <dgm:prSet/>
      <dgm:spPr/>
      <dgm:t>
        <a:bodyPr/>
        <a:lstStyle/>
        <a:p>
          <a:endParaRPr lang="pt-BR"/>
        </a:p>
      </dgm:t>
    </dgm:pt>
    <dgm:pt modelId="{E546E6FF-9FFB-45F0-82E9-52356FBF833F}">
      <dgm:prSet phldrT="[Texto]" custT="1"/>
      <dgm:spPr/>
      <dgm:t>
        <a:bodyPr anchor="ctr"/>
        <a:lstStyle/>
        <a:p>
          <a:r>
            <a:rPr lang="pt-BR" sz="1800" dirty="0" smtClean="0"/>
            <a:t>-Ação do aluno define a aprendizagem</a:t>
          </a:r>
          <a:endParaRPr lang="pt-BR" sz="1800" dirty="0"/>
        </a:p>
      </dgm:t>
    </dgm:pt>
    <dgm:pt modelId="{77BB2D5D-154C-4514-82E7-93839F374ECE}" type="parTrans" cxnId="{A5930860-FC99-4D74-9569-BBC4D31CB0A7}">
      <dgm:prSet/>
      <dgm:spPr/>
      <dgm:t>
        <a:bodyPr/>
        <a:lstStyle/>
        <a:p>
          <a:endParaRPr lang="pt-BR"/>
        </a:p>
      </dgm:t>
    </dgm:pt>
    <dgm:pt modelId="{37AB85DF-EC0B-4060-9329-2854121E62EB}" type="sibTrans" cxnId="{A5930860-FC99-4D74-9569-BBC4D31CB0A7}">
      <dgm:prSet/>
      <dgm:spPr/>
      <dgm:t>
        <a:bodyPr/>
        <a:lstStyle/>
        <a:p>
          <a:endParaRPr lang="pt-BR"/>
        </a:p>
      </dgm:t>
    </dgm:pt>
    <dgm:pt modelId="{66476FD3-F3E9-4410-82A2-29DDDD7FD84D}" type="pres">
      <dgm:prSet presAssocID="{FA5C1301-7FC3-40FC-AD8A-44EE20141DE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BBD2F05B-ACF3-4F85-9329-A20AD11A780C}" type="pres">
      <dgm:prSet presAssocID="{992B6473-D468-4B22-A5A9-99DB19B830CE}" presName="linNode" presStyleCnt="0"/>
      <dgm:spPr/>
    </dgm:pt>
    <dgm:pt modelId="{B547345B-B8C4-43A9-AC48-DCE07033EA7C}" type="pres">
      <dgm:prSet presAssocID="{992B6473-D468-4B22-A5A9-99DB19B830CE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FE49F5-0864-4BC9-9277-F4AFD1A44E4B}" type="pres">
      <dgm:prSet presAssocID="{992B6473-D468-4B22-A5A9-99DB19B830CE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04452A-D4CA-4257-BBCB-05AB5C00E004}" type="pres">
      <dgm:prSet presAssocID="{430C5B18-598E-4C9B-99DE-2AF4D0BD229A}" presName="spacing" presStyleCnt="0"/>
      <dgm:spPr/>
    </dgm:pt>
    <dgm:pt modelId="{55F709DC-CB4D-4A62-B9DC-482DB62D3105}" type="pres">
      <dgm:prSet presAssocID="{6558EDB7-7EBB-427F-A5E6-4B73013C2FDC}" presName="linNode" presStyleCnt="0"/>
      <dgm:spPr/>
    </dgm:pt>
    <dgm:pt modelId="{5D000A8B-5113-4659-A5CA-5387246F0413}" type="pres">
      <dgm:prSet presAssocID="{6558EDB7-7EBB-427F-A5E6-4B73013C2FDC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3AC8D6-5B46-4A05-8464-1FE768173C06}" type="pres">
      <dgm:prSet presAssocID="{6558EDB7-7EBB-427F-A5E6-4B73013C2FDC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BD68C5-4A39-4390-8738-6D9CEF110AD7}" type="pres">
      <dgm:prSet presAssocID="{082CA942-73F9-4D5A-9793-602F04D77570}" presName="spacing" presStyleCnt="0"/>
      <dgm:spPr/>
    </dgm:pt>
    <dgm:pt modelId="{E3C3FEB2-5912-49AD-8354-1D48219AE4D7}" type="pres">
      <dgm:prSet presAssocID="{73F1B5AF-EA1F-4E75-9A0C-8EF9B6766F19}" presName="linNode" presStyleCnt="0"/>
      <dgm:spPr/>
    </dgm:pt>
    <dgm:pt modelId="{EA2D2192-C871-4C3F-8DAD-59E4A1C941BB}" type="pres">
      <dgm:prSet presAssocID="{73F1B5AF-EA1F-4E75-9A0C-8EF9B6766F19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5A8920-8095-48F9-AD69-79A98B0FD975}" type="pres">
      <dgm:prSet presAssocID="{73F1B5AF-EA1F-4E75-9A0C-8EF9B6766F19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C6309B-6115-425B-9AA7-4BCC8666B269}" type="pres">
      <dgm:prSet presAssocID="{DCF2E146-ABDB-4EC9-A93D-39CF1859F85F}" presName="spacing" presStyleCnt="0"/>
      <dgm:spPr/>
    </dgm:pt>
    <dgm:pt modelId="{9895315F-39F4-4BFD-A557-6057D5C505EF}" type="pres">
      <dgm:prSet presAssocID="{57D5C59E-6F2F-45BE-8198-B0D0565AC318}" presName="linNode" presStyleCnt="0"/>
      <dgm:spPr/>
    </dgm:pt>
    <dgm:pt modelId="{EF210E29-A877-48C8-8AEC-A7EFFE72F481}" type="pres">
      <dgm:prSet presAssocID="{57D5C59E-6F2F-45BE-8198-B0D0565AC318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2BAEA2-2184-4A42-9D98-B23BCE7BAF53}" type="pres">
      <dgm:prSet presAssocID="{57D5C59E-6F2F-45BE-8198-B0D0565AC318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624CF4-25D4-42A9-B9FE-1A78FF600578}" type="pres">
      <dgm:prSet presAssocID="{899AC30F-C9B3-4B6D-A9E4-00091D60C037}" presName="spacing" presStyleCnt="0"/>
      <dgm:spPr/>
    </dgm:pt>
    <dgm:pt modelId="{21CB0B90-AF91-4755-990C-DE099433D407}" type="pres">
      <dgm:prSet presAssocID="{3A36092F-164A-429B-85DD-72C14F9ACE41}" presName="linNode" presStyleCnt="0"/>
      <dgm:spPr/>
    </dgm:pt>
    <dgm:pt modelId="{B3E4F775-EB11-419A-8FA3-1E3F16C310AE}" type="pres">
      <dgm:prSet presAssocID="{3A36092F-164A-429B-85DD-72C14F9ACE41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9615FF-2142-46A0-AA8D-6649FDEAD8B7}" type="pres">
      <dgm:prSet presAssocID="{3A36092F-164A-429B-85DD-72C14F9ACE41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ABD779-70C8-49AD-AB2B-8F61510A8926}" srcId="{FA5C1301-7FC3-40FC-AD8A-44EE20141DEE}" destId="{992B6473-D468-4B22-A5A9-99DB19B830CE}" srcOrd="0" destOrd="0" parTransId="{31CAC9E0-1CFA-4DFF-B8BA-2C158963410D}" sibTransId="{430C5B18-598E-4C9B-99DE-2AF4D0BD229A}"/>
    <dgm:cxn modelId="{3D2EAFA5-0110-406F-B17D-5072B71AD1BB}" srcId="{57D5C59E-6F2F-45BE-8198-B0D0565AC318}" destId="{340EAB8D-D260-434A-9F5E-5F4D585593EE}" srcOrd="0" destOrd="0" parTransId="{162ECA1C-2CA9-431C-93B2-83E4A80CEBB4}" sibTransId="{6EF5E0CB-7091-4890-AE2A-850A233164A8}"/>
    <dgm:cxn modelId="{9A8E8B08-F8DD-47BC-9D9E-D43367839844}" type="presOf" srcId="{06D671CE-59EA-420C-B01F-78CF3E9B20D0}" destId="{BAFE49F5-0864-4BC9-9277-F4AFD1A44E4B}" srcOrd="0" destOrd="0" presId="urn:microsoft.com/office/officeart/2005/8/layout/vList6"/>
    <dgm:cxn modelId="{0BAA5902-8CA8-45D8-AB94-A0A6ED5FD83A}" type="presOf" srcId="{7072BB2D-E9B9-46B7-A0B2-C8BCBA739F71}" destId="{892BAEA2-2184-4A42-9D98-B23BCE7BAF53}" srcOrd="0" destOrd="1" presId="urn:microsoft.com/office/officeart/2005/8/layout/vList6"/>
    <dgm:cxn modelId="{D027D49F-DDF2-4E80-A63D-F64615AEDC5F}" srcId="{57D5C59E-6F2F-45BE-8198-B0D0565AC318}" destId="{7072BB2D-E9B9-46B7-A0B2-C8BCBA739F71}" srcOrd="1" destOrd="0" parTransId="{D999AA2B-C263-4ABE-8131-1CA1CFBB0E83}" sibTransId="{47FF4107-A566-4501-9330-47B19BE56485}"/>
    <dgm:cxn modelId="{A5930860-FC99-4D74-9569-BBC4D31CB0A7}" srcId="{73F1B5AF-EA1F-4E75-9A0C-8EF9B6766F19}" destId="{E546E6FF-9FFB-45F0-82E9-52356FBF833F}" srcOrd="1" destOrd="0" parTransId="{77BB2D5D-154C-4514-82E7-93839F374ECE}" sibTransId="{37AB85DF-EC0B-4060-9329-2854121E62EB}"/>
    <dgm:cxn modelId="{FF60C6D1-1A87-42F2-9F04-86B6348EB9A7}" srcId="{FA5C1301-7FC3-40FC-AD8A-44EE20141DEE}" destId="{73F1B5AF-EA1F-4E75-9A0C-8EF9B6766F19}" srcOrd="2" destOrd="0" parTransId="{9DDD8727-35EA-43CF-857E-8244AE7CA263}" sibTransId="{DCF2E146-ABDB-4EC9-A93D-39CF1859F85F}"/>
    <dgm:cxn modelId="{CB016A99-6423-4AB0-A3F4-61ADA42914AD}" type="presOf" srcId="{7BB48AEF-F630-42CA-8AB0-F0F09264C28A}" destId="{9F9615FF-2142-46A0-AA8D-6649FDEAD8B7}" srcOrd="0" destOrd="1" presId="urn:microsoft.com/office/officeart/2005/8/layout/vList6"/>
    <dgm:cxn modelId="{F86C82EF-E748-4E24-8BBF-9BF40A555C1C}" type="presOf" srcId="{3A36092F-164A-429B-85DD-72C14F9ACE41}" destId="{B3E4F775-EB11-419A-8FA3-1E3F16C310AE}" srcOrd="0" destOrd="0" presId="urn:microsoft.com/office/officeart/2005/8/layout/vList6"/>
    <dgm:cxn modelId="{80D0610C-D85C-48C5-833A-1530349ED4CC}" type="presOf" srcId="{6558EDB7-7EBB-427F-A5E6-4B73013C2FDC}" destId="{5D000A8B-5113-4659-A5CA-5387246F0413}" srcOrd="0" destOrd="0" presId="urn:microsoft.com/office/officeart/2005/8/layout/vList6"/>
    <dgm:cxn modelId="{74C79BA0-8FE7-4F5B-9A92-E3275899E00B}" srcId="{992B6473-D468-4B22-A5A9-99DB19B830CE}" destId="{06D671CE-59EA-420C-B01F-78CF3E9B20D0}" srcOrd="0" destOrd="0" parTransId="{6EC2573F-3D38-4411-B2E6-44DFFBB18395}" sibTransId="{7B0F7C10-F1EC-4810-B364-F1A7E197F50E}"/>
    <dgm:cxn modelId="{86800CE2-7A11-402C-B8C6-D05FC08B25C4}" srcId="{3A36092F-164A-429B-85DD-72C14F9ACE41}" destId="{7BB48AEF-F630-42CA-8AB0-F0F09264C28A}" srcOrd="1" destOrd="0" parTransId="{BC2A26E8-A6B7-41C4-A832-4DE951103003}" sibTransId="{02DEDBEB-59C2-4F38-8BC7-B1D28C16B14D}"/>
    <dgm:cxn modelId="{CE025995-F14D-4BAD-8B7D-862356AE67AF}" srcId="{992B6473-D468-4B22-A5A9-99DB19B830CE}" destId="{CFA8087B-8CD5-450F-A8E0-3DC140A10823}" srcOrd="1" destOrd="0" parTransId="{FD67DE9D-A55C-4407-A0A4-38E77882907D}" sibTransId="{47A465D8-505A-404A-840E-0CD35B1409E8}"/>
    <dgm:cxn modelId="{06D82BA5-03EA-45E4-A424-0CF67B56FC72}" srcId="{FA5C1301-7FC3-40FC-AD8A-44EE20141DEE}" destId="{57D5C59E-6F2F-45BE-8198-B0D0565AC318}" srcOrd="3" destOrd="0" parTransId="{F5DA40AE-D16A-4E71-B62F-8FCFDC9DEA0B}" sibTransId="{899AC30F-C9B3-4B6D-A9E4-00091D60C037}"/>
    <dgm:cxn modelId="{53AACB23-3364-4A92-9D8B-F07832FC1420}" type="presOf" srcId="{70FA9E4A-8D4D-45D1-AA54-6DF4E5BF3898}" destId="{9F9615FF-2142-46A0-AA8D-6649FDEAD8B7}" srcOrd="0" destOrd="0" presId="urn:microsoft.com/office/officeart/2005/8/layout/vList6"/>
    <dgm:cxn modelId="{ADBCDEC5-7EDF-40A9-B16D-27B480369028}" type="presOf" srcId="{992B6473-D468-4B22-A5A9-99DB19B830CE}" destId="{B547345B-B8C4-43A9-AC48-DCE07033EA7C}" srcOrd="0" destOrd="0" presId="urn:microsoft.com/office/officeart/2005/8/layout/vList6"/>
    <dgm:cxn modelId="{88578172-586A-4185-BF9D-EF75E8C12DEC}" srcId="{6558EDB7-7EBB-427F-A5E6-4B73013C2FDC}" destId="{DAC4B3EC-AACD-4415-A846-CBE3F6A0619F}" srcOrd="1" destOrd="0" parTransId="{D9066BEA-CC19-4E36-B3FD-F431A969E68C}" sibTransId="{843D1852-2CA1-4C4C-A46C-ECDF1A55314E}"/>
    <dgm:cxn modelId="{BE18DC04-20F7-4C36-8563-58A018D0F7A4}" srcId="{FA5C1301-7FC3-40FC-AD8A-44EE20141DEE}" destId="{6558EDB7-7EBB-427F-A5E6-4B73013C2FDC}" srcOrd="1" destOrd="0" parTransId="{8BC712EC-D1BD-4DB1-BA53-3E179160902A}" sibTransId="{082CA942-73F9-4D5A-9793-602F04D77570}"/>
    <dgm:cxn modelId="{B9FDE620-4220-4C4A-93E2-454408CAD2D2}" srcId="{6558EDB7-7EBB-427F-A5E6-4B73013C2FDC}" destId="{DECD1A69-2615-4D00-A265-9449DC2C1FDC}" srcOrd="0" destOrd="0" parTransId="{56B17FEB-2492-4CE5-95ED-9FC1AC7396E4}" sibTransId="{0124417D-A376-4241-9AB8-8A5EF3CA2FF9}"/>
    <dgm:cxn modelId="{84BED535-EF13-4858-B413-DD118829A6C2}" srcId="{FA5C1301-7FC3-40FC-AD8A-44EE20141DEE}" destId="{3A36092F-164A-429B-85DD-72C14F9ACE41}" srcOrd="4" destOrd="0" parTransId="{156F6D5E-8570-4E20-AFFA-6A8504B4BDE9}" sibTransId="{8D799F90-036C-43C1-9FD6-FC62B9F9FCAA}"/>
    <dgm:cxn modelId="{7744EEAD-376B-42B5-9EB9-282A2683D2BB}" type="presOf" srcId="{FA5C1301-7FC3-40FC-AD8A-44EE20141DEE}" destId="{66476FD3-F3E9-4410-82A2-29DDDD7FD84D}" srcOrd="0" destOrd="0" presId="urn:microsoft.com/office/officeart/2005/8/layout/vList6"/>
    <dgm:cxn modelId="{BBAF3E44-ED60-4D2B-9E55-DCC1295FD3E4}" type="presOf" srcId="{E546E6FF-9FFB-45F0-82E9-52356FBF833F}" destId="{8E5A8920-8095-48F9-AD69-79A98B0FD975}" srcOrd="0" destOrd="1" presId="urn:microsoft.com/office/officeart/2005/8/layout/vList6"/>
    <dgm:cxn modelId="{47FC346D-E668-47B7-BEA5-46412595CFA8}" type="presOf" srcId="{73F1B5AF-EA1F-4E75-9A0C-8EF9B6766F19}" destId="{EA2D2192-C871-4C3F-8DAD-59E4A1C941BB}" srcOrd="0" destOrd="0" presId="urn:microsoft.com/office/officeart/2005/8/layout/vList6"/>
    <dgm:cxn modelId="{0164C251-BF81-4DAA-94E0-2F4AA2EC75EF}" srcId="{3A36092F-164A-429B-85DD-72C14F9ACE41}" destId="{70FA9E4A-8D4D-45D1-AA54-6DF4E5BF3898}" srcOrd="0" destOrd="0" parTransId="{DBAE204E-01DA-4ED8-AEBF-9B9E754A57E9}" sibTransId="{42E43A13-5563-4C7A-BE18-CF5C2E547E02}"/>
    <dgm:cxn modelId="{081055D6-2E03-47DB-92FC-00A30C890218}" type="presOf" srcId="{DAC4B3EC-AACD-4415-A846-CBE3F6A0619F}" destId="{E03AC8D6-5B46-4A05-8464-1FE768173C06}" srcOrd="0" destOrd="1" presId="urn:microsoft.com/office/officeart/2005/8/layout/vList6"/>
    <dgm:cxn modelId="{24760A18-8134-4FE5-AA23-19B0424D1AAF}" type="presOf" srcId="{57D5C59E-6F2F-45BE-8198-B0D0565AC318}" destId="{EF210E29-A877-48C8-8AEC-A7EFFE72F481}" srcOrd="0" destOrd="0" presId="urn:microsoft.com/office/officeart/2005/8/layout/vList6"/>
    <dgm:cxn modelId="{838C6D3D-EF6E-4B1C-A99C-C2DF57ED84C6}" type="presOf" srcId="{CFA8087B-8CD5-450F-A8E0-3DC140A10823}" destId="{BAFE49F5-0864-4BC9-9277-F4AFD1A44E4B}" srcOrd="0" destOrd="1" presId="urn:microsoft.com/office/officeart/2005/8/layout/vList6"/>
    <dgm:cxn modelId="{7F729F92-051B-42EA-B2C0-048F014866E0}" srcId="{73F1B5AF-EA1F-4E75-9A0C-8EF9B6766F19}" destId="{A7D21F70-5A2F-4E84-8B63-517BCE6B4E3C}" srcOrd="0" destOrd="0" parTransId="{4F6FF703-001A-425C-9715-F7BBC524F2B1}" sibTransId="{18055D7D-1693-4CAD-9BD5-8FD13BBAB74E}"/>
    <dgm:cxn modelId="{A885F14F-140B-4242-9F3C-89FDEB460AA9}" type="presOf" srcId="{340EAB8D-D260-434A-9F5E-5F4D585593EE}" destId="{892BAEA2-2184-4A42-9D98-B23BCE7BAF53}" srcOrd="0" destOrd="0" presId="urn:microsoft.com/office/officeart/2005/8/layout/vList6"/>
    <dgm:cxn modelId="{28B9BD8E-37AD-47C9-8184-C28210EB44A1}" type="presOf" srcId="{DECD1A69-2615-4D00-A265-9449DC2C1FDC}" destId="{E03AC8D6-5B46-4A05-8464-1FE768173C06}" srcOrd="0" destOrd="0" presId="urn:microsoft.com/office/officeart/2005/8/layout/vList6"/>
    <dgm:cxn modelId="{733FF2C8-307A-4513-BAA4-1DDFA1F5BE79}" type="presOf" srcId="{A7D21F70-5A2F-4E84-8B63-517BCE6B4E3C}" destId="{8E5A8920-8095-48F9-AD69-79A98B0FD975}" srcOrd="0" destOrd="0" presId="urn:microsoft.com/office/officeart/2005/8/layout/vList6"/>
    <dgm:cxn modelId="{5F79B40D-3407-4002-BED2-C0F79ACB5674}" type="presParOf" srcId="{66476FD3-F3E9-4410-82A2-29DDDD7FD84D}" destId="{BBD2F05B-ACF3-4F85-9329-A20AD11A780C}" srcOrd="0" destOrd="0" presId="urn:microsoft.com/office/officeart/2005/8/layout/vList6"/>
    <dgm:cxn modelId="{36B933BE-9D44-4D2F-A072-BE0BBEDEEED5}" type="presParOf" srcId="{BBD2F05B-ACF3-4F85-9329-A20AD11A780C}" destId="{B547345B-B8C4-43A9-AC48-DCE07033EA7C}" srcOrd="0" destOrd="0" presId="urn:microsoft.com/office/officeart/2005/8/layout/vList6"/>
    <dgm:cxn modelId="{ED1E7393-D23D-4423-806A-B799165A928F}" type="presParOf" srcId="{BBD2F05B-ACF3-4F85-9329-A20AD11A780C}" destId="{BAFE49F5-0864-4BC9-9277-F4AFD1A44E4B}" srcOrd="1" destOrd="0" presId="urn:microsoft.com/office/officeart/2005/8/layout/vList6"/>
    <dgm:cxn modelId="{42D9B6DF-4D85-4D1A-B20A-AC1942E43412}" type="presParOf" srcId="{66476FD3-F3E9-4410-82A2-29DDDD7FD84D}" destId="{4A04452A-D4CA-4257-BBCB-05AB5C00E004}" srcOrd="1" destOrd="0" presId="urn:microsoft.com/office/officeart/2005/8/layout/vList6"/>
    <dgm:cxn modelId="{93657764-FDE4-4471-94D2-9B4FE8ABFFAA}" type="presParOf" srcId="{66476FD3-F3E9-4410-82A2-29DDDD7FD84D}" destId="{55F709DC-CB4D-4A62-B9DC-482DB62D3105}" srcOrd="2" destOrd="0" presId="urn:microsoft.com/office/officeart/2005/8/layout/vList6"/>
    <dgm:cxn modelId="{DB0F2010-059C-4B67-A7B8-E08CD543CBC3}" type="presParOf" srcId="{55F709DC-CB4D-4A62-B9DC-482DB62D3105}" destId="{5D000A8B-5113-4659-A5CA-5387246F0413}" srcOrd="0" destOrd="0" presId="urn:microsoft.com/office/officeart/2005/8/layout/vList6"/>
    <dgm:cxn modelId="{67AE93A0-C530-4E9A-832A-610B280BB57D}" type="presParOf" srcId="{55F709DC-CB4D-4A62-B9DC-482DB62D3105}" destId="{E03AC8D6-5B46-4A05-8464-1FE768173C06}" srcOrd="1" destOrd="0" presId="urn:microsoft.com/office/officeart/2005/8/layout/vList6"/>
    <dgm:cxn modelId="{AFE6FC2A-9D7C-4253-8876-837D607FCCC6}" type="presParOf" srcId="{66476FD3-F3E9-4410-82A2-29DDDD7FD84D}" destId="{80BD68C5-4A39-4390-8738-6D9CEF110AD7}" srcOrd="3" destOrd="0" presId="urn:microsoft.com/office/officeart/2005/8/layout/vList6"/>
    <dgm:cxn modelId="{2FF3F850-FF10-46A9-8511-756C71D9577E}" type="presParOf" srcId="{66476FD3-F3E9-4410-82A2-29DDDD7FD84D}" destId="{E3C3FEB2-5912-49AD-8354-1D48219AE4D7}" srcOrd="4" destOrd="0" presId="urn:microsoft.com/office/officeart/2005/8/layout/vList6"/>
    <dgm:cxn modelId="{5C2A894A-B23E-435D-AA7C-2739BCC7D220}" type="presParOf" srcId="{E3C3FEB2-5912-49AD-8354-1D48219AE4D7}" destId="{EA2D2192-C871-4C3F-8DAD-59E4A1C941BB}" srcOrd="0" destOrd="0" presId="urn:microsoft.com/office/officeart/2005/8/layout/vList6"/>
    <dgm:cxn modelId="{151A11A5-CAD2-4400-A045-7E95C7DD243F}" type="presParOf" srcId="{E3C3FEB2-5912-49AD-8354-1D48219AE4D7}" destId="{8E5A8920-8095-48F9-AD69-79A98B0FD975}" srcOrd="1" destOrd="0" presId="urn:microsoft.com/office/officeart/2005/8/layout/vList6"/>
    <dgm:cxn modelId="{5D8CC4B5-4280-41D0-86F9-E937CCDE68F9}" type="presParOf" srcId="{66476FD3-F3E9-4410-82A2-29DDDD7FD84D}" destId="{FFC6309B-6115-425B-9AA7-4BCC8666B269}" srcOrd="5" destOrd="0" presId="urn:microsoft.com/office/officeart/2005/8/layout/vList6"/>
    <dgm:cxn modelId="{BF61020A-15B7-4BD6-8E8C-AAA33C32CF9D}" type="presParOf" srcId="{66476FD3-F3E9-4410-82A2-29DDDD7FD84D}" destId="{9895315F-39F4-4BFD-A557-6057D5C505EF}" srcOrd="6" destOrd="0" presId="urn:microsoft.com/office/officeart/2005/8/layout/vList6"/>
    <dgm:cxn modelId="{952192B1-4B6E-47A2-B567-E32D908DCC2E}" type="presParOf" srcId="{9895315F-39F4-4BFD-A557-6057D5C505EF}" destId="{EF210E29-A877-48C8-8AEC-A7EFFE72F481}" srcOrd="0" destOrd="0" presId="urn:microsoft.com/office/officeart/2005/8/layout/vList6"/>
    <dgm:cxn modelId="{5E4E6FBF-26E4-4BB5-86F7-2EBCD435CCC8}" type="presParOf" srcId="{9895315F-39F4-4BFD-A557-6057D5C505EF}" destId="{892BAEA2-2184-4A42-9D98-B23BCE7BAF53}" srcOrd="1" destOrd="0" presId="urn:microsoft.com/office/officeart/2005/8/layout/vList6"/>
    <dgm:cxn modelId="{EBE03425-3F95-4A10-B885-A45515FF9BB1}" type="presParOf" srcId="{66476FD3-F3E9-4410-82A2-29DDDD7FD84D}" destId="{AD624CF4-25D4-42A9-B9FE-1A78FF600578}" srcOrd="7" destOrd="0" presId="urn:microsoft.com/office/officeart/2005/8/layout/vList6"/>
    <dgm:cxn modelId="{B1B8E932-A446-40E2-8371-758B9C3BCB83}" type="presParOf" srcId="{66476FD3-F3E9-4410-82A2-29DDDD7FD84D}" destId="{21CB0B90-AF91-4755-990C-DE099433D407}" srcOrd="8" destOrd="0" presId="urn:microsoft.com/office/officeart/2005/8/layout/vList6"/>
    <dgm:cxn modelId="{1004CE13-6535-4531-9DC9-D42D5723860C}" type="presParOf" srcId="{21CB0B90-AF91-4755-990C-DE099433D407}" destId="{B3E4F775-EB11-419A-8FA3-1E3F16C310AE}" srcOrd="0" destOrd="0" presId="urn:microsoft.com/office/officeart/2005/8/layout/vList6"/>
    <dgm:cxn modelId="{3C32AE9B-A9EE-42C1-BCB6-3B7C9D3D73A0}" type="presParOf" srcId="{21CB0B90-AF91-4755-990C-DE099433D407}" destId="{9F9615FF-2142-46A0-AA8D-6649FDEAD8B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D3C8-468F-4A47-B248-9474FE5B2BDD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2C763-DBC6-4A22-AE22-94C9BE1F0AB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52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2C763-DBC6-4A22-AE22-94C9BE1F0AB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31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671B7FE-4D41-4DCE-9FAE-DE25876239A9}" type="datetimeFigureOut">
              <a:rPr lang="pt-BR" smtClean="0"/>
              <a:t>22/07/2021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98D40F6-9B66-420D-BF10-8E1FBE9218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6400800" cy="79208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Profa. Dra. Patricia Teixeira </a:t>
            </a:r>
            <a:r>
              <a:rPr lang="pt-BR" dirty="0" err="1" smtClean="0">
                <a:solidFill>
                  <a:schemeClr val="bg1"/>
                </a:solidFill>
              </a:rPr>
              <a:t>Tavano</a:t>
            </a:r>
            <a:endParaRPr lang="pt-BR" dirty="0" smtClean="0">
              <a:solidFill>
                <a:schemeClr val="bg1"/>
              </a:solidFill>
            </a:endParaRP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UFMS – Campus Pantanal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52928" cy="1686049"/>
          </a:xfrm>
        </p:spPr>
        <p:txBody>
          <a:bodyPr>
            <a:noAutofit/>
          </a:bodyPr>
          <a:lstStyle/>
          <a:p>
            <a:pPr algn="l"/>
            <a:r>
              <a:rPr lang="pt-BR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Aula como </a:t>
            </a:r>
            <a:br>
              <a:rPr lang="pt-BR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</a:br>
            <a:r>
              <a:rPr lang="pt-BR" sz="44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recurso pedagógico</a:t>
            </a:r>
            <a:endParaRPr lang="pt-BR" sz="44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80"/>
          <a:stretch/>
        </p:blipFill>
        <p:spPr bwMode="auto">
          <a:xfrm>
            <a:off x="7452320" y="5004001"/>
            <a:ext cx="1195302" cy="1449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827584" y="4581128"/>
            <a:ext cx="626469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93A299"/>
              </a:buClr>
            </a:pPr>
            <a:r>
              <a:rPr lang="pt-BR" cap="all" spc="300" dirty="0" smtClean="0">
                <a:solidFill>
                  <a:schemeClr val="bg1"/>
                </a:solidFill>
              </a:rPr>
              <a:t>patricia.tavano@ufms.br</a:t>
            </a:r>
            <a:endParaRPr lang="pt-BR" cap="all" spc="300" dirty="0">
              <a:solidFill>
                <a:schemeClr val="bg1"/>
              </a:solidFill>
            </a:endParaRPr>
          </a:p>
          <a:p>
            <a:pPr lvl="0" algn="ctr">
              <a:spcBef>
                <a:spcPct val="20000"/>
              </a:spcBef>
              <a:buClr>
                <a:srgbClr val="93A299"/>
              </a:buClr>
            </a:pPr>
            <a:r>
              <a:rPr lang="pt-BR" cap="all" spc="300" dirty="0">
                <a:solidFill>
                  <a:schemeClr val="bg1"/>
                </a:solidFill>
              </a:rPr>
              <a:t>(11) 953982896</a:t>
            </a:r>
          </a:p>
        </p:txBody>
      </p:sp>
    </p:spTree>
    <p:extLst>
      <p:ext uri="{BB962C8B-B14F-4D97-AF65-F5344CB8AC3E}">
        <p14:creationId xmlns:p14="http://schemas.microsoft.com/office/powerpoint/2010/main" val="4147895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organização da aprendizagem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708671" y="1724710"/>
            <a:ext cx="1955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Preparação</a:t>
            </a:r>
            <a:endParaRPr lang="pt-BR" sz="2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3772197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Discussão e assimilação de conteúdo novo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880680" y="3772197"/>
            <a:ext cx="2795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Relação e consolidação de conteúdo antigo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843866" y="5930116"/>
            <a:ext cx="166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Avaliação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728472" y="2564904"/>
            <a:ext cx="1833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 smtClean="0"/>
              <a:t>Introdução</a:t>
            </a:r>
            <a:endParaRPr lang="pt-BR" sz="2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419872" y="3556037"/>
            <a:ext cx="2460808" cy="1834158"/>
          </a:xfrm>
          <a:prstGeom prst="left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Articulação</a:t>
            </a:r>
          </a:p>
          <a:p>
            <a:pPr algn="ctr"/>
            <a:r>
              <a:rPr lang="pt-BR" dirty="0" smtClean="0"/>
              <a:t>Estratégias</a:t>
            </a:r>
          </a:p>
          <a:p>
            <a:pPr algn="ctr"/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395536" y="3429000"/>
            <a:ext cx="8424936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156176" y="2132856"/>
            <a:ext cx="257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Professores: objetivos, seleções, materiais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27585" y="2073622"/>
            <a:ext cx="2448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Alunos: predisposição, interesse, motivação, correlações</a:t>
            </a:r>
            <a:endParaRPr lang="pt-BR" dirty="0"/>
          </a:p>
        </p:txBody>
      </p:sp>
      <p:sp>
        <p:nvSpPr>
          <p:cNvPr id="15" name="Mais 14"/>
          <p:cNvSpPr/>
          <p:nvPr/>
        </p:nvSpPr>
        <p:spPr>
          <a:xfrm>
            <a:off x="4355976" y="2132856"/>
            <a:ext cx="576064" cy="5785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have direita 16"/>
          <p:cNvSpPr/>
          <p:nvPr/>
        </p:nvSpPr>
        <p:spPr>
          <a:xfrm>
            <a:off x="5664656" y="1916832"/>
            <a:ext cx="275496" cy="108012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have esquerda 17"/>
          <p:cNvSpPr/>
          <p:nvPr/>
        </p:nvSpPr>
        <p:spPr>
          <a:xfrm>
            <a:off x="3419872" y="1916832"/>
            <a:ext cx="288032" cy="108012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1259632" y="6011996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Aprendizagem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300192" y="6011996"/>
            <a:ext cx="188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Re-planejamento</a:t>
            </a:r>
            <a:endParaRPr lang="pt-BR" dirty="0"/>
          </a:p>
        </p:txBody>
      </p:sp>
      <p:cxnSp>
        <p:nvCxnSpPr>
          <p:cNvPr id="23" name="Conector de seta reta 22"/>
          <p:cNvCxnSpPr>
            <a:stCxn id="7" idx="3"/>
            <a:endCxn id="21" idx="1"/>
          </p:cNvCxnSpPr>
          <p:nvPr/>
        </p:nvCxnSpPr>
        <p:spPr>
          <a:xfrm>
            <a:off x="5508104" y="6191726"/>
            <a:ext cx="792088" cy="49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0" idx="3"/>
            <a:endCxn id="7" idx="1"/>
          </p:cNvCxnSpPr>
          <p:nvPr/>
        </p:nvCxnSpPr>
        <p:spPr>
          <a:xfrm flipV="1">
            <a:off x="2877383" y="6191726"/>
            <a:ext cx="966483" cy="49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83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97768" y="1628800"/>
            <a:ext cx="3886200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Convencional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179512" y="2204864"/>
            <a:ext cx="3886200" cy="3581400"/>
          </a:xfrm>
        </p:spPr>
        <p:txBody>
          <a:bodyPr>
            <a:noAutofit/>
          </a:bodyPr>
          <a:lstStyle/>
          <a:p>
            <a:r>
              <a:rPr lang="pt-BR" sz="2000" dirty="0"/>
              <a:t>Economizar tempo</a:t>
            </a:r>
          </a:p>
          <a:p>
            <a:r>
              <a:rPr lang="pt-BR" sz="2000" dirty="0"/>
              <a:t>Supre falta de bibliografia (assunto muito novo; bibliografia inacessível)</a:t>
            </a:r>
          </a:p>
          <a:p>
            <a:r>
              <a:rPr lang="pt-BR" sz="2000" dirty="0" smtClean="0"/>
              <a:t>Compreensão inicial e sistematizada</a:t>
            </a:r>
          </a:p>
          <a:p>
            <a:r>
              <a:rPr lang="pt-BR" sz="2000" dirty="0" smtClean="0"/>
              <a:t>Retomada de aspectos essenciais</a:t>
            </a:r>
          </a:p>
          <a:p>
            <a:r>
              <a:rPr lang="pt-BR" sz="2000" dirty="0" smtClean="0"/>
              <a:t>Síntese organizada</a:t>
            </a:r>
          </a:p>
          <a:p>
            <a:endParaRPr lang="pt-BR" sz="2000" dirty="0" smtClean="0"/>
          </a:p>
          <a:p>
            <a:endParaRPr lang="pt-BR" sz="20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3"/>
          </p:nvPr>
        </p:nvSpPr>
        <p:spPr>
          <a:xfrm>
            <a:off x="4576053" y="1628800"/>
            <a:ext cx="4028395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Dialógica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>
          <a:xfrm>
            <a:off x="4283968" y="2204864"/>
            <a:ext cx="4619645" cy="3581400"/>
          </a:xfrm>
        </p:spPr>
        <p:txBody>
          <a:bodyPr>
            <a:noAutofit/>
          </a:bodyPr>
          <a:lstStyle/>
          <a:p>
            <a:r>
              <a:rPr lang="pt-BR" sz="2000" dirty="0"/>
              <a:t>Superação da transmissão e oralidade unilateral para a </a:t>
            </a:r>
            <a:r>
              <a:rPr lang="pt-BR" sz="2000" dirty="0" err="1" smtClean="0"/>
              <a:t>dialogicidade</a:t>
            </a:r>
            <a:endParaRPr lang="pt-BR" sz="2000" dirty="0" smtClean="0"/>
          </a:p>
          <a:p>
            <a:r>
              <a:rPr lang="pt-BR" sz="2000" dirty="0" smtClean="0"/>
              <a:t>Parte da experiência e conhecimentos dos alunos</a:t>
            </a:r>
          </a:p>
          <a:p>
            <a:r>
              <a:rPr lang="pt-BR" sz="2000" dirty="0" smtClean="0"/>
              <a:t>Problematização dos conteúdos </a:t>
            </a:r>
          </a:p>
          <a:p>
            <a:r>
              <a:rPr lang="pt-BR" sz="2000" dirty="0" smtClean="0"/>
              <a:t>Questionamentos para reelaboração (desafios intelectuais)</a:t>
            </a:r>
          </a:p>
          <a:p>
            <a:r>
              <a:rPr lang="pt-BR" sz="2000" dirty="0" smtClean="0"/>
              <a:t>Inserção de estratégias e atividades </a:t>
            </a:r>
          </a:p>
          <a:p>
            <a:endParaRPr lang="pt-BR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Aula Expositiva – Recurso didático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96336" y="6381328"/>
            <a:ext cx="1576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(LOPES, 2013)</a:t>
            </a:r>
            <a:endParaRPr lang="pt-BR" sz="1600" dirty="0"/>
          </a:p>
        </p:txBody>
      </p:sp>
      <p:sp>
        <p:nvSpPr>
          <p:cNvPr id="9" name="Chave direita 8"/>
          <p:cNvSpPr/>
          <p:nvPr/>
        </p:nvSpPr>
        <p:spPr>
          <a:xfrm rot="5400000">
            <a:off x="4474200" y="1458893"/>
            <a:ext cx="299065" cy="87037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075872" y="5949280"/>
            <a:ext cx="309571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Planejamento e </a:t>
            </a:r>
            <a:r>
              <a:rPr lang="pt-BR" dirty="0" err="1" smtClean="0">
                <a:solidFill>
                  <a:schemeClr val="tx1"/>
                </a:solidFill>
              </a:rPr>
              <a:t>diretividade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como prerrogativa docente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1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Expositiva - Caricatura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2010320"/>
            <a:ext cx="7848872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200" dirty="0" smtClean="0"/>
              <a:t>As escolas tradicionais nunca ensinaram nada a ninguém;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200" dirty="0" smtClean="0"/>
              <a:t>A simples adoção de alguns procedimentos “tradicionais”, como a aula expositiva, já iguala o professor à caricatura do opressor;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200" dirty="0" smtClean="0"/>
              <a:t>Todos os conhecimentos relevantes se prestam a um tratamento experimental, o que exclui a necessidade ou importância da transmissão oral de conhecimentos;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200" dirty="0" smtClean="0"/>
              <a:t>Quem passa pelo modelo de ensino baseado na exposição oral de conhecimentos necessariamente se torna alguém alienado;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200" dirty="0" smtClean="0"/>
              <a:t>É muito fácil definir quais são os verdadeiros interesses dos alunos.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6670678" y="6402814"/>
            <a:ext cx="2797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1600" dirty="0">
                <a:solidFill>
                  <a:prstClr val="black"/>
                </a:solidFill>
              </a:rPr>
              <a:t>(CORDEIRO, 2017, p. 35)</a:t>
            </a:r>
          </a:p>
        </p:txBody>
      </p:sp>
    </p:spTree>
    <p:extLst>
      <p:ext uri="{BB962C8B-B14F-4D97-AF65-F5344CB8AC3E}">
        <p14:creationId xmlns:p14="http://schemas.microsoft.com/office/powerpoint/2010/main" val="69021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0999" y="1863087"/>
            <a:ext cx="8407893" cy="4662257"/>
          </a:xfrm>
        </p:spPr>
        <p:txBody>
          <a:bodyPr>
            <a:noAutofit/>
          </a:bodyPr>
          <a:lstStyle/>
          <a:p>
            <a:r>
              <a:rPr lang="pt-BR" sz="2400" dirty="0" smtClean="0"/>
              <a:t>Predisposição dos alunos</a:t>
            </a:r>
          </a:p>
          <a:p>
            <a:r>
              <a:rPr lang="pt-BR" sz="2400" dirty="0" smtClean="0"/>
              <a:t>Levantamento de conhecimentos prévios</a:t>
            </a:r>
          </a:p>
          <a:p>
            <a:r>
              <a:rPr lang="pt-BR" sz="2400" dirty="0" smtClean="0"/>
              <a:t>Exposição dialogada</a:t>
            </a:r>
          </a:p>
          <a:p>
            <a:r>
              <a:rPr lang="pt-BR" sz="2400" dirty="0" smtClean="0"/>
              <a:t>Recursos audiovisuais: imagens, ilustrações, vídeos, </a:t>
            </a:r>
          </a:p>
          <a:p>
            <a:r>
              <a:rPr lang="pt-BR" sz="2400" dirty="0" smtClean="0"/>
              <a:t>Atividades </a:t>
            </a:r>
          </a:p>
          <a:p>
            <a:r>
              <a:rPr lang="pt-BR" sz="2400" dirty="0" smtClean="0"/>
              <a:t>Tarefas de casa</a:t>
            </a:r>
          </a:p>
          <a:p>
            <a:r>
              <a:rPr lang="pt-BR" sz="2400" dirty="0" smtClean="0"/>
              <a:t>Avaliação diagnóstica</a:t>
            </a:r>
          </a:p>
          <a:p>
            <a:r>
              <a:rPr lang="pt-BR" sz="2400" dirty="0" smtClean="0"/>
              <a:t>Debate </a:t>
            </a:r>
          </a:p>
          <a:p>
            <a:r>
              <a:rPr lang="pt-BR" sz="2400" dirty="0" smtClean="0"/>
              <a:t>Software específico</a:t>
            </a:r>
          </a:p>
          <a:p>
            <a:r>
              <a:rPr lang="pt-BR" sz="2400" dirty="0" smtClean="0"/>
              <a:t>Documentação legal</a:t>
            </a:r>
          </a:p>
          <a:p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dos planos de aula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5496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141168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ROBSON, A. S.; INFORSATO, E. C. Aula: o ato pedagógico em si. In: UNIVERSIDADE ESTADUAL PAULISTA. </a:t>
            </a:r>
            <a:r>
              <a:rPr lang="pt-BR" dirty="0" err="1"/>
              <a:t>Prograd</a:t>
            </a:r>
            <a:r>
              <a:rPr lang="pt-BR" dirty="0"/>
              <a:t>. Caderno de Formação: formação de professores </a:t>
            </a:r>
            <a:r>
              <a:rPr lang="pt-BR" dirty="0" err="1"/>
              <a:t>didáti-ca</a:t>
            </a:r>
            <a:r>
              <a:rPr lang="pt-BR" dirty="0"/>
              <a:t> geral. São Paulo: Cultura Acadêmica, 2011, p. 80-85, v. </a:t>
            </a:r>
            <a:r>
              <a:rPr lang="pt-BR" dirty="0" smtClean="0"/>
              <a:t>9</a:t>
            </a:r>
          </a:p>
          <a:p>
            <a:r>
              <a:rPr lang="pt-BR" dirty="0"/>
              <a:t>MORAIS, Regis de (Org.). Sala de aula: que espaço é esse? 5. ed. Campinas, SP: Papirus, </a:t>
            </a:r>
            <a:r>
              <a:rPr lang="pt-BR" dirty="0" smtClean="0"/>
              <a:t>1991</a:t>
            </a:r>
          </a:p>
          <a:p>
            <a:r>
              <a:rPr lang="pt-BR" dirty="0"/>
              <a:t>CORDEIRO, Jaime. Didática. </a:t>
            </a:r>
            <a:r>
              <a:rPr lang="pt-BR" dirty="0" smtClean="0"/>
              <a:t>2ed, 4 </a:t>
            </a:r>
            <a:r>
              <a:rPr lang="pt-BR" dirty="0" err="1" smtClean="0"/>
              <a:t>reimp</a:t>
            </a:r>
            <a:r>
              <a:rPr lang="pt-BR" dirty="0" smtClean="0"/>
              <a:t>. São </a:t>
            </a:r>
            <a:r>
              <a:rPr lang="pt-BR" dirty="0"/>
              <a:t>Paulo: Contexto, </a:t>
            </a:r>
            <a:r>
              <a:rPr lang="pt-BR" dirty="0" smtClean="0"/>
              <a:t>2017.</a:t>
            </a:r>
          </a:p>
          <a:p>
            <a:r>
              <a:rPr lang="pt-BR" dirty="0" smtClean="0"/>
              <a:t>FREIRE</a:t>
            </a:r>
            <a:r>
              <a:rPr lang="pt-BR" dirty="0"/>
              <a:t>, Paulo. A educação na cidade. São Paulo: Cortez, 1999</a:t>
            </a:r>
            <a:r>
              <a:rPr lang="pt-BR" dirty="0" smtClean="0"/>
              <a:t>.</a:t>
            </a:r>
          </a:p>
          <a:p>
            <a:r>
              <a:rPr lang="pt-BR" dirty="0" smtClean="0"/>
              <a:t>MASETTO</a:t>
            </a:r>
            <a:r>
              <a:rPr lang="pt-BR" dirty="0"/>
              <a:t>, Marcos. Didática: a aula como centro. 4. ed. São Paulo: FTD, 1997</a:t>
            </a:r>
            <a:r>
              <a:rPr lang="pt-BR" dirty="0" smtClean="0"/>
              <a:t>.</a:t>
            </a:r>
          </a:p>
          <a:p>
            <a:r>
              <a:rPr lang="pt-BR" dirty="0"/>
              <a:t>FREIRE, Paulo. Pedagogia da autonomia: saberes necessários à prática educativa. 8. ed. São Paulo: Paz e Terra, 1998</a:t>
            </a:r>
            <a:r>
              <a:rPr lang="pt-BR" dirty="0" smtClean="0"/>
              <a:t>.</a:t>
            </a:r>
          </a:p>
          <a:p>
            <a:r>
              <a:rPr lang="pt-BR" dirty="0" smtClean="0"/>
              <a:t>LIBÂNEO</a:t>
            </a:r>
            <a:r>
              <a:rPr lang="pt-BR" dirty="0"/>
              <a:t>, José Carlos. Didática. </a:t>
            </a:r>
            <a:r>
              <a:rPr lang="pt-BR" dirty="0" smtClean="0"/>
              <a:t>2 </a:t>
            </a:r>
            <a:r>
              <a:rPr lang="pt-BR" dirty="0" err="1" smtClean="0"/>
              <a:t>ed</a:t>
            </a:r>
            <a:r>
              <a:rPr lang="pt-BR" dirty="0" smtClean="0"/>
              <a:t>, 8. </a:t>
            </a:r>
            <a:r>
              <a:rPr lang="pt-BR" dirty="0" err="1"/>
              <a:t>reimpr</a:t>
            </a:r>
            <a:r>
              <a:rPr lang="pt-BR" dirty="0"/>
              <a:t>. São Paulo: Cortez, </a:t>
            </a:r>
            <a:r>
              <a:rPr lang="pt-BR" dirty="0" smtClean="0"/>
              <a:t>2013.</a:t>
            </a:r>
          </a:p>
          <a:p>
            <a:r>
              <a:rPr lang="pt-BR" dirty="0"/>
              <a:t>FOUCAULT, Michel. Microfísica do poder. 18 ed. Rio de Janeiro: graal, 2003.</a:t>
            </a:r>
          </a:p>
          <a:p>
            <a:r>
              <a:rPr lang="pt-BR" dirty="0"/>
              <a:t>PARO, Vitor Henrique. Educação como exercício do poder: crítica ao sendo comum em educação. 3 ed. São Paulo: Cortez, 2014. (Coleção questões da nossa época, v. 4)</a:t>
            </a:r>
          </a:p>
          <a:p>
            <a:r>
              <a:rPr lang="pt-BR" dirty="0"/>
              <a:t>TAVANO, Patricia Teixeira; ALMEIDA, Maria Isabel de. Currículo: um artefato sócio-histórico-cultural. Rev. Espaço do Currículo (online), João Pessoa, v.11, n.1, p. 29-44, jan./abr. 2018. Disponível em  https://periodicos.ufpb.br/index.php/rec/article/view/ufpb.1983-1579.2018v1n11.34639. Acesso em 30 de agosto de 2020.</a:t>
            </a:r>
          </a:p>
          <a:p>
            <a:r>
              <a:rPr lang="pt-BR" dirty="0"/>
              <a:t>TRAGTEMBERG, Mauricio. Relações de poder na escola. Lua Nova: Revista de Cultura e Política. v.1, n.4, p. 68-72, 1985. Disponível em: https://www.scielo.br/pdf/ln/v1n4/a21v1n4.pdf . Acesso em 01 de setembro de 2020.</a:t>
            </a:r>
          </a:p>
          <a:p>
            <a:r>
              <a:rPr lang="pt-BR" dirty="0" smtClean="0"/>
              <a:t>LOPES, </a:t>
            </a:r>
            <a:r>
              <a:rPr lang="pt-BR" dirty="0" err="1" smtClean="0"/>
              <a:t>Antonia</a:t>
            </a:r>
            <a:r>
              <a:rPr lang="pt-BR" dirty="0" smtClean="0"/>
              <a:t> </a:t>
            </a:r>
            <a:r>
              <a:rPr lang="pt-BR" dirty="0" err="1" smtClean="0"/>
              <a:t>Osima</a:t>
            </a:r>
            <a:r>
              <a:rPr lang="pt-BR" dirty="0" smtClean="0"/>
              <a:t>. Aula expositiva: superando o tradicional. In: VEIGA, </a:t>
            </a:r>
            <a:r>
              <a:rPr lang="pt-BR" dirty="0" err="1" smtClean="0"/>
              <a:t>Ilma</a:t>
            </a:r>
            <a:r>
              <a:rPr lang="pt-BR" dirty="0" smtClean="0"/>
              <a:t> Passos Alencastro (org). Técnicas de Ensino: porque não? Campinas: Papirus, 2013. p. 37-50.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827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0999" y="1901912"/>
            <a:ext cx="3758953" cy="102303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Trajetória, concepções e inserção pedagógica</a:t>
            </a:r>
          </a:p>
          <a:p>
            <a:r>
              <a:rPr lang="pt-BR" dirty="0" smtClean="0"/>
              <a:t>Aula expositiva dialogada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Proposta 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5673442"/>
            <a:ext cx="35283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28600">
              <a:spcBef>
                <a:spcPct val="20000"/>
              </a:spcBef>
              <a:buClr>
                <a:srgbClr val="98C723"/>
              </a:buClr>
              <a:buFont typeface="Wingdings 2" pitchFamily="18" charset="2"/>
              <a:buChar char=""/>
            </a:pPr>
            <a:r>
              <a:rPr lang="pt-BR" sz="2000" spc="150" dirty="0">
                <a:solidFill>
                  <a:srgbClr val="5B6973"/>
                </a:solidFill>
              </a:rPr>
              <a:t>Avaliação formativa inserida na aula </a:t>
            </a:r>
          </a:p>
        </p:txBody>
      </p:sp>
      <p:sp>
        <p:nvSpPr>
          <p:cNvPr id="5" name="Retângulo 4"/>
          <p:cNvSpPr/>
          <p:nvPr/>
        </p:nvSpPr>
        <p:spPr>
          <a:xfrm>
            <a:off x="395536" y="3434224"/>
            <a:ext cx="36724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28600">
              <a:spcBef>
                <a:spcPct val="20000"/>
              </a:spcBef>
              <a:buClr>
                <a:srgbClr val="98C723"/>
              </a:buClr>
              <a:buFont typeface="Wingdings 2" pitchFamily="18" charset="2"/>
              <a:buChar char=""/>
            </a:pPr>
            <a:r>
              <a:rPr lang="pt-BR" sz="2000" spc="150" dirty="0">
                <a:solidFill>
                  <a:srgbClr val="5B6973"/>
                </a:solidFill>
              </a:rPr>
              <a:t>Recursos tecnológicos e audiovisuais e as atividades de aprendizagem como dinamização e estímulo à aprendizagem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4211960" y="2060848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5364088" y="1772816"/>
            <a:ext cx="33123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Temas: Aula; Aula território; aula expositiva: caricatura,  adequação</a:t>
            </a:r>
          </a:p>
          <a:p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Questão: Como a pandemia e o ensino remoto alteraram a aula território?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have direita 7"/>
          <p:cNvSpPr/>
          <p:nvPr/>
        </p:nvSpPr>
        <p:spPr>
          <a:xfrm>
            <a:off x="4247963" y="4077072"/>
            <a:ext cx="684077" cy="1950313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364088" y="4653136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Tema: Aula no IFSP</a:t>
            </a:r>
          </a:p>
          <a:p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Atividade: envio de plano de aula até dia 20/06</a:t>
            </a:r>
          </a:p>
          <a:p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</a:rPr>
              <a:t>(objetivos, conteúdos, metodologia na forma de sequência didática)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17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060848"/>
            <a:ext cx="4968552" cy="20882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sz="2000" dirty="0" smtClean="0"/>
              <a:t>(...) conjunto </a:t>
            </a:r>
            <a:r>
              <a:rPr lang="pt-BR" sz="2000" dirty="0"/>
              <a:t>dos </a:t>
            </a:r>
            <a:r>
              <a:rPr lang="pt-BR" sz="2000" dirty="0">
                <a:solidFill>
                  <a:srgbClr val="FF0000"/>
                </a:solidFill>
              </a:rPr>
              <a:t>meios e condições </a:t>
            </a:r>
            <a:r>
              <a:rPr lang="pt-BR" sz="2000" dirty="0"/>
              <a:t>pelos quais o </a:t>
            </a:r>
            <a:r>
              <a:rPr lang="pt-BR" sz="2000" dirty="0">
                <a:solidFill>
                  <a:srgbClr val="00CC00"/>
                </a:solidFill>
              </a:rPr>
              <a:t>professor dirige e estimula </a:t>
            </a:r>
            <a:r>
              <a:rPr lang="pt-BR" sz="2000" dirty="0"/>
              <a:t>o </a:t>
            </a:r>
            <a:r>
              <a:rPr lang="pt-BR" sz="2000" dirty="0">
                <a:solidFill>
                  <a:srgbClr val="00B0F0"/>
                </a:solidFill>
              </a:rPr>
              <a:t>processo de ensino </a:t>
            </a:r>
            <a:r>
              <a:rPr lang="pt-BR" sz="2000" dirty="0"/>
              <a:t>em função da </a:t>
            </a:r>
            <a:r>
              <a:rPr lang="pt-BR" sz="2000" dirty="0">
                <a:solidFill>
                  <a:srgbClr val="00B0F0"/>
                </a:solidFill>
              </a:rPr>
              <a:t>atividade própria do aluno</a:t>
            </a:r>
            <a:r>
              <a:rPr lang="pt-BR" sz="2000" dirty="0"/>
              <a:t> no processo da aprendizagem </a:t>
            </a:r>
            <a:r>
              <a:rPr lang="pt-BR" sz="2000" dirty="0" smtClean="0"/>
              <a:t>escolar (...) </a:t>
            </a:r>
          </a:p>
          <a:p>
            <a:pPr marL="68580" indent="0" algn="r">
              <a:buNone/>
            </a:pPr>
            <a:r>
              <a:rPr lang="pt-BR" sz="1400" dirty="0" smtClean="0"/>
              <a:t>(</a:t>
            </a:r>
            <a:r>
              <a:rPr lang="pt-BR" sz="1400" dirty="0"/>
              <a:t>LIBÂNEO, </a:t>
            </a:r>
            <a:r>
              <a:rPr lang="pt-BR" sz="1400" dirty="0" smtClean="0"/>
              <a:t>2013, </a:t>
            </a:r>
            <a:r>
              <a:rPr lang="pt-BR" sz="1400" dirty="0"/>
              <a:t>p. </a:t>
            </a:r>
            <a:r>
              <a:rPr lang="pt-BR" sz="1400" dirty="0" smtClean="0"/>
              <a:t>195)</a:t>
            </a:r>
            <a:endParaRPr lang="pt-BR" sz="1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652120" y="1844824"/>
            <a:ext cx="3169975" cy="16312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FF0000"/>
                </a:solidFill>
              </a:rPr>
              <a:t>Conteúdos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FF0000"/>
                </a:solidFill>
              </a:rPr>
              <a:t>Metodologia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FF0000"/>
                </a:solidFill>
              </a:rPr>
              <a:t>Materiais e recursos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FF0000"/>
                </a:solidFill>
              </a:rPr>
              <a:t>Relações pedagógicas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solidFill>
                  <a:srgbClr val="FF0000"/>
                </a:solidFill>
              </a:rPr>
              <a:t>Saberes docentes</a:t>
            </a:r>
            <a:endParaRPr lang="pt-BR" sz="2000" dirty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868144" y="3861048"/>
            <a:ext cx="277518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rgbClr val="00B0F0"/>
                </a:solidFill>
              </a:rPr>
              <a:t>Ensino X  Aprendizagem </a:t>
            </a:r>
            <a:endParaRPr lang="pt-BR" dirty="0">
              <a:solidFill>
                <a:srgbClr val="00B0F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300192" y="4499828"/>
            <a:ext cx="1659429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rgbClr val="00CC00"/>
                </a:solidFill>
              </a:rPr>
              <a:t>Planejamento </a:t>
            </a:r>
            <a:endParaRPr lang="pt-BR" dirty="0">
              <a:solidFill>
                <a:srgbClr val="00CC00"/>
              </a:solidFill>
            </a:endParaRPr>
          </a:p>
        </p:txBody>
      </p:sp>
      <p:sp>
        <p:nvSpPr>
          <p:cNvPr id="11" name="Chave direita 10"/>
          <p:cNvSpPr/>
          <p:nvPr/>
        </p:nvSpPr>
        <p:spPr>
          <a:xfrm rot="5400000">
            <a:off x="4412319" y="996392"/>
            <a:ext cx="247354" cy="813690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123728" y="5445224"/>
            <a:ext cx="48245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Espaço / Tempo / Território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6093296"/>
            <a:ext cx="236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Explicitação de valores e sentidos de poder</a:t>
            </a:r>
            <a:endParaRPr lang="pt-BR" sz="16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08547" y="6093296"/>
            <a:ext cx="2367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Físico, palpável</a:t>
            </a:r>
            <a:endParaRPr lang="pt-BR" sz="16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428827" y="6093296"/>
            <a:ext cx="2367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Organização, regulação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9411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Território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043608" y="27809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39552" y="5013176"/>
            <a:ext cx="8208912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2000" dirty="0" smtClean="0"/>
              <a:t>Território </a:t>
            </a:r>
            <a:r>
              <a:rPr lang="pt-BR" sz="2000" dirty="0"/>
              <a:t>é o espaço-lugar onde se dão as relações e se estabelecem os valores e as relações de poder, onde se dão embates e disputas por aumento/manutenção de poder. </a:t>
            </a:r>
            <a:endParaRPr lang="pt-BR" sz="2000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683568" y="2186568"/>
            <a:ext cx="963662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400" dirty="0" smtClean="0"/>
              <a:t>AULA </a:t>
            </a:r>
            <a:endParaRPr lang="pt-BR" sz="24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208300" y="2186568"/>
            <a:ext cx="2248244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400" dirty="0" smtClean="0"/>
              <a:t>ESPAÇO-LUGAR</a:t>
            </a:r>
            <a:endParaRPr lang="pt-BR" sz="2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592676" y="2132856"/>
            <a:ext cx="1800493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400" dirty="0" smtClean="0"/>
              <a:t>TERRITÓRIO</a:t>
            </a:r>
            <a:endParaRPr lang="pt-BR" sz="2400" dirty="0"/>
          </a:p>
        </p:txBody>
      </p:sp>
      <p:sp>
        <p:nvSpPr>
          <p:cNvPr id="15" name="Seta em curva para cima 14"/>
          <p:cNvSpPr/>
          <p:nvPr/>
        </p:nvSpPr>
        <p:spPr>
          <a:xfrm>
            <a:off x="976052" y="2555900"/>
            <a:ext cx="3240359" cy="9488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407144" y="3564492"/>
            <a:ext cx="231345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Intenção de </a:t>
            </a:r>
          </a:p>
          <a:p>
            <a:pPr algn="ctr"/>
            <a:r>
              <a:rPr lang="pt-BR" dirty="0" smtClean="0"/>
              <a:t>ensino-aprendizagem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148064" y="3586588"/>
            <a:ext cx="247330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Interação relacional e </a:t>
            </a:r>
          </a:p>
          <a:p>
            <a:pPr algn="ctr"/>
            <a:r>
              <a:rPr lang="pt-BR" dirty="0" smtClean="0"/>
              <a:t>manifestação de poder</a:t>
            </a:r>
            <a:endParaRPr lang="pt-BR" dirty="0"/>
          </a:p>
        </p:txBody>
      </p:sp>
      <p:sp>
        <p:nvSpPr>
          <p:cNvPr id="20" name="Seta em curva para cima 19"/>
          <p:cNvSpPr/>
          <p:nvPr/>
        </p:nvSpPr>
        <p:spPr>
          <a:xfrm>
            <a:off x="4720469" y="2568674"/>
            <a:ext cx="3240359" cy="94887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4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Território</a:t>
            </a:r>
            <a:endParaRPr lang="pt-BR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245854602"/>
              </p:ext>
            </p:extLst>
          </p:nvPr>
        </p:nvGraphicFramePr>
        <p:xfrm>
          <a:off x="683569" y="1844824"/>
          <a:ext cx="799288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7764094" y="6309320"/>
            <a:ext cx="11283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t-BR" sz="1400" dirty="0" smtClean="0">
                <a:solidFill>
                  <a:prstClr val="black"/>
                </a:solidFill>
              </a:rPr>
              <a:t>PARO</a:t>
            </a:r>
            <a:r>
              <a:rPr lang="pt-BR" sz="1400" dirty="0">
                <a:solidFill>
                  <a:prstClr val="black"/>
                </a:solidFill>
              </a:rPr>
              <a:t>, </a:t>
            </a:r>
            <a:r>
              <a:rPr lang="pt-BR" sz="1400" dirty="0" smtClean="0">
                <a:solidFill>
                  <a:prstClr val="black"/>
                </a:solidFill>
              </a:rPr>
              <a:t>2014</a:t>
            </a:r>
            <a:endParaRPr lang="pt-B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5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Expositiva - Histórico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70235910"/>
              </p:ext>
            </p:extLst>
          </p:nvPr>
        </p:nvGraphicFramePr>
        <p:xfrm>
          <a:off x="251520" y="1685032"/>
          <a:ext cx="8568952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9860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2132856"/>
            <a:ext cx="8407893" cy="3888432"/>
          </a:xfrm>
        </p:spPr>
        <p:txBody>
          <a:bodyPr>
            <a:noAutofit/>
          </a:bodyPr>
          <a:lstStyle/>
          <a:p>
            <a:r>
              <a:rPr lang="pt-BR" sz="3200" dirty="0"/>
              <a:t>Q</a:t>
            </a:r>
            <a:r>
              <a:rPr lang="pt-BR" sz="3200" dirty="0" smtClean="0"/>
              <a:t>uantos de nós </a:t>
            </a:r>
            <a:r>
              <a:rPr lang="pt-BR" sz="3200" b="1" u="sng" dirty="0" smtClean="0">
                <a:solidFill>
                  <a:srgbClr val="FF0000"/>
                </a:solidFill>
              </a:rPr>
              <a:t>ESCREVE</a:t>
            </a:r>
            <a:r>
              <a:rPr lang="pt-BR" sz="3200" dirty="0" smtClean="0">
                <a:solidFill>
                  <a:srgbClr val="FF0000"/>
                </a:solidFill>
              </a:rPr>
              <a:t> </a:t>
            </a:r>
            <a:r>
              <a:rPr lang="pt-BR" sz="3200" dirty="0" smtClean="0"/>
              <a:t>plano de aula?</a:t>
            </a:r>
          </a:p>
          <a:p>
            <a:endParaRPr lang="pt-BR" sz="3200" dirty="0" smtClean="0"/>
          </a:p>
          <a:p>
            <a:r>
              <a:rPr lang="pt-BR" sz="3200" dirty="0" smtClean="0"/>
              <a:t>O que representa uma aula para nós professores?</a:t>
            </a:r>
          </a:p>
          <a:p>
            <a:endParaRPr lang="pt-BR" sz="3200" dirty="0" smtClean="0"/>
          </a:p>
          <a:p>
            <a:r>
              <a:rPr lang="pt-BR" sz="3200" dirty="0" smtClean="0"/>
              <a:t>O que representa uma aula para os estudantes?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Porque pedir um plano de aula?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967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0999" y="1628800"/>
            <a:ext cx="8407893" cy="4680520"/>
          </a:xfrm>
        </p:spPr>
        <p:txBody>
          <a:bodyPr>
            <a:noAutofit/>
          </a:bodyPr>
          <a:lstStyle/>
          <a:p>
            <a:r>
              <a:rPr lang="pt-BR" sz="2400" b="1" dirty="0" smtClean="0"/>
              <a:t>Território </a:t>
            </a:r>
          </a:p>
          <a:p>
            <a:pPr lvl="1"/>
            <a:r>
              <a:rPr lang="pt-BR" sz="2000" dirty="0" smtClean="0"/>
              <a:t>Relações pedagógicas e exercício do poder </a:t>
            </a:r>
          </a:p>
          <a:p>
            <a:pPr lvl="1"/>
            <a:endParaRPr lang="pt-BR" sz="1000" dirty="0" smtClean="0"/>
          </a:p>
          <a:p>
            <a:r>
              <a:rPr lang="pt-BR" sz="2400" b="1" dirty="0" smtClean="0"/>
              <a:t>Organização</a:t>
            </a:r>
          </a:p>
          <a:p>
            <a:pPr lvl="1"/>
            <a:r>
              <a:rPr lang="pt-BR" sz="2000" dirty="0" smtClean="0"/>
              <a:t>Unidade de medida/tempo</a:t>
            </a:r>
          </a:p>
          <a:p>
            <a:pPr lvl="1"/>
            <a:r>
              <a:rPr lang="pt-BR" sz="2000" dirty="0" smtClean="0"/>
              <a:t>Relação quantidade de aulas X aprendizagem, atividades, conteúdo</a:t>
            </a:r>
          </a:p>
          <a:p>
            <a:pPr lvl="1"/>
            <a:r>
              <a:rPr lang="pt-BR" sz="2000" dirty="0" smtClean="0"/>
              <a:t>Ação escolar e do docente em torno da unidade “aula”</a:t>
            </a:r>
          </a:p>
          <a:p>
            <a:pPr lvl="1"/>
            <a:endParaRPr lang="pt-BR" sz="1000" dirty="0" smtClean="0"/>
          </a:p>
          <a:p>
            <a:r>
              <a:rPr lang="pt-BR" sz="2400" b="1" dirty="0" smtClean="0"/>
              <a:t>Identidade docente</a:t>
            </a:r>
          </a:p>
          <a:p>
            <a:pPr lvl="1"/>
            <a:r>
              <a:rPr lang="pt-BR" sz="2000" dirty="0" smtClean="0"/>
              <a:t>Muitos se reconhecem apenas no exercício efetivo da aula</a:t>
            </a:r>
          </a:p>
          <a:p>
            <a:pPr lvl="1"/>
            <a:r>
              <a:rPr lang="pt-BR" sz="2000" dirty="0" smtClean="0"/>
              <a:t>Só trabalhamos quando “damos aula”</a:t>
            </a:r>
          </a:p>
          <a:p>
            <a:pPr lvl="1"/>
            <a:r>
              <a:rPr lang="pt-BR" sz="2000" dirty="0" smtClean="0"/>
              <a:t>Ensino remoto sem aula síncrona não é trabalho</a:t>
            </a:r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017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pt-BR" dirty="0" smtClean="0"/>
              <a:t>3</a:t>
            </a:r>
            <a:r>
              <a:rPr lang="pt-BR" dirty="0"/>
              <a:t>) Número de horas-aulas previstas: (4,0 aulas +/- 0,5)</a:t>
            </a:r>
          </a:p>
          <a:p>
            <a:pPr marL="45720" indent="0">
              <a:buNone/>
            </a:pPr>
            <a:endParaRPr lang="pt-BR" dirty="0"/>
          </a:p>
          <a:p>
            <a:pPr marL="45720" indent="0">
              <a:buNone/>
            </a:pPr>
            <a:r>
              <a:rPr lang="pt-BR" dirty="0" smtClean="0"/>
              <a:t>6</a:t>
            </a:r>
            <a:r>
              <a:rPr lang="pt-BR" dirty="0"/>
              <a:t>) Conteúdos </a:t>
            </a:r>
            <a:r>
              <a:rPr lang="pt-BR" dirty="0" smtClean="0"/>
              <a:t>conceituais </a:t>
            </a:r>
            <a:r>
              <a:rPr lang="pt-BR" sz="1900" dirty="0" smtClean="0">
                <a:solidFill>
                  <a:srgbClr val="FF0000"/>
                </a:solidFill>
              </a:rPr>
              <a:t>(conjuntos </a:t>
            </a:r>
            <a:r>
              <a:rPr lang="pt-BR" sz="1900" dirty="0">
                <a:solidFill>
                  <a:srgbClr val="FF0000"/>
                </a:solidFill>
              </a:rPr>
              <a:t>de fatos, objetos ou símbolos com relações de </a:t>
            </a:r>
            <a:r>
              <a:rPr lang="pt-BR" sz="1900" dirty="0" smtClean="0">
                <a:solidFill>
                  <a:srgbClr val="FF0000"/>
                </a:solidFill>
              </a:rPr>
              <a:t>causa-efeito)</a:t>
            </a:r>
            <a:endParaRPr lang="pt-BR" sz="1900" dirty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pt-BR" dirty="0" smtClean="0"/>
              <a:t>• </a:t>
            </a:r>
            <a:r>
              <a:rPr lang="pt-BR" dirty="0"/>
              <a:t>Movimento harmônico simples</a:t>
            </a:r>
            <a:r>
              <a:rPr lang="pt-BR" dirty="0" smtClean="0"/>
              <a:t>;  </a:t>
            </a:r>
            <a:r>
              <a:rPr lang="pt-BR" dirty="0"/>
              <a:t>Movimento circular uniforme</a:t>
            </a:r>
            <a:r>
              <a:rPr lang="pt-BR" dirty="0" smtClean="0"/>
              <a:t>;  </a:t>
            </a:r>
            <a:r>
              <a:rPr lang="pt-BR" dirty="0"/>
              <a:t>Contexto histórico sobre a vida de </a:t>
            </a:r>
            <a:r>
              <a:rPr lang="pt-BR" dirty="0" err="1"/>
              <a:t>Galileo</a:t>
            </a:r>
            <a:r>
              <a:rPr lang="pt-BR" dirty="0"/>
              <a:t> e sua obra </a:t>
            </a:r>
            <a:r>
              <a:rPr lang="pt-BR" dirty="0" err="1"/>
              <a:t>Sidereus</a:t>
            </a:r>
            <a:r>
              <a:rPr lang="pt-BR" dirty="0"/>
              <a:t> </a:t>
            </a:r>
            <a:r>
              <a:rPr lang="pt-BR" dirty="0" err="1"/>
              <a:t>Nuncius</a:t>
            </a:r>
            <a:r>
              <a:rPr lang="pt-BR" dirty="0" smtClean="0"/>
              <a:t>.</a:t>
            </a:r>
          </a:p>
          <a:p>
            <a:pPr marL="365760" lvl="1" indent="0">
              <a:buNone/>
            </a:pPr>
            <a:endParaRPr lang="pt-BR" dirty="0"/>
          </a:p>
          <a:p>
            <a:pPr marL="45720" indent="0">
              <a:buNone/>
            </a:pPr>
            <a:r>
              <a:rPr lang="pt-BR" dirty="0"/>
              <a:t>7) Conteúdos </a:t>
            </a:r>
            <a:r>
              <a:rPr lang="pt-BR" dirty="0" smtClean="0"/>
              <a:t>Procedimentais </a:t>
            </a:r>
            <a:r>
              <a:rPr lang="pt-BR" sz="1900" dirty="0" smtClean="0">
                <a:solidFill>
                  <a:srgbClr val="FF0000"/>
                </a:solidFill>
              </a:rPr>
              <a:t>(regras</a:t>
            </a:r>
            <a:r>
              <a:rPr lang="pt-BR" sz="1900" dirty="0">
                <a:solidFill>
                  <a:srgbClr val="FF0000"/>
                </a:solidFill>
              </a:rPr>
              <a:t>, estratégias, técnicas, habilidades de ser capaz de executar determinadas ações e </a:t>
            </a:r>
            <a:r>
              <a:rPr lang="pt-BR" sz="1900" dirty="0" smtClean="0">
                <a:solidFill>
                  <a:srgbClr val="FF0000"/>
                </a:solidFill>
              </a:rPr>
              <a:t>procedimentos)</a:t>
            </a:r>
            <a:endParaRPr lang="pt-BR" dirty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pt-BR" dirty="0" smtClean="0"/>
              <a:t>• </a:t>
            </a:r>
            <a:r>
              <a:rPr lang="pt-BR" dirty="0"/>
              <a:t>Leitura e interpretação de movimentos circulares existentes na natureza, como os movimentos dos astros, em relação às suas projeções bidimensionais como um MHS</a:t>
            </a:r>
            <a:r>
              <a:rPr lang="pt-BR" dirty="0" smtClean="0"/>
              <a:t>.</a:t>
            </a:r>
          </a:p>
          <a:p>
            <a:pPr marL="365760" lvl="1" indent="0">
              <a:buNone/>
            </a:pPr>
            <a:endParaRPr lang="pt-BR" dirty="0"/>
          </a:p>
          <a:p>
            <a:pPr marL="45720" indent="0">
              <a:buNone/>
            </a:pPr>
            <a:r>
              <a:rPr lang="pt-BR" dirty="0"/>
              <a:t>8) Conteúdos atitudinais </a:t>
            </a:r>
            <a:r>
              <a:rPr lang="pt-BR" sz="1900" dirty="0">
                <a:solidFill>
                  <a:srgbClr val="FF0000"/>
                </a:solidFill>
              </a:rPr>
              <a:t>(valores, atitudes, </a:t>
            </a:r>
            <a:r>
              <a:rPr lang="pt-BR" sz="1900" dirty="0" smtClean="0">
                <a:solidFill>
                  <a:srgbClr val="FF0000"/>
                </a:solidFill>
              </a:rPr>
              <a:t>normas)</a:t>
            </a:r>
            <a:endParaRPr lang="pt-BR" sz="1900" dirty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r>
              <a:rPr lang="pt-BR" dirty="0"/>
              <a:t>• Reconhecer a importância de descobertas científicas, não como um modelo simplificado de ciência, mas como um processo complexo e não positivista/</a:t>
            </a:r>
            <a:r>
              <a:rPr lang="pt-BR" dirty="0" err="1"/>
              <a:t>indutivista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Exemplo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1800" dirty="0"/>
              <a:t>Projeção do Movimento Harmônico Simples no Movimento Circular </a:t>
            </a:r>
            <a:r>
              <a:rPr lang="pt-BR" sz="1800" dirty="0" smtClean="0"/>
              <a:t>Uniforme – Alex Lino</a:t>
            </a: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44008" y="6268670"/>
            <a:ext cx="418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Interesse, curiosidade, atitude solidária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1311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de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Grad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ad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3606</TotalTime>
  <Words>1261</Words>
  <Application>Microsoft Office PowerPoint</Application>
  <PresentationFormat>Apresentação na tela (4:3)</PresentationFormat>
  <Paragraphs>154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Franklin Gothic Medium</vt:lpstr>
      <vt:lpstr>Wingdings</vt:lpstr>
      <vt:lpstr>Wingdings 2</vt:lpstr>
      <vt:lpstr>Grade</vt:lpstr>
      <vt:lpstr>Aula como  recurso pedagógico</vt:lpstr>
      <vt:lpstr>Proposta </vt:lpstr>
      <vt:lpstr>Aula </vt:lpstr>
      <vt:lpstr>Aula Território</vt:lpstr>
      <vt:lpstr>Aula Território</vt:lpstr>
      <vt:lpstr>Aula Expositiva - Histórico</vt:lpstr>
      <vt:lpstr>Porque pedir um plano de aula?</vt:lpstr>
      <vt:lpstr>AULA</vt:lpstr>
      <vt:lpstr>Exemplo Projeção do Movimento Harmônico Simples no Movimento Circular Uniforme – Alex Lino </vt:lpstr>
      <vt:lpstr>Aula organização da aprendizagem</vt:lpstr>
      <vt:lpstr>Aula Expositiva – Recurso didático</vt:lpstr>
      <vt:lpstr>Aula Expositiva - Caricatura</vt:lpstr>
      <vt:lpstr>Proposta dos planos de aula</vt:lpstr>
      <vt:lpstr>Referências Bibliográficas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como  recurso pedagógico</dc:title>
  <dc:creator>Patricia Tavano</dc:creator>
  <cp:lastModifiedBy>Janice Peixer</cp:lastModifiedBy>
  <cp:revision>66</cp:revision>
  <dcterms:created xsi:type="dcterms:W3CDTF">2021-05-25T19:15:19Z</dcterms:created>
  <dcterms:modified xsi:type="dcterms:W3CDTF">2021-07-22T19:48:24Z</dcterms:modified>
</cp:coreProperties>
</file>